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</p:sldMasterIdLst>
  <p:sldIdLst>
    <p:sldId id="266" r:id="rId3"/>
    <p:sldId id="271" r:id="rId4"/>
    <p:sldId id="278" r:id="rId5"/>
    <p:sldId id="288" r:id="rId6"/>
    <p:sldId id="318" r:id="rId7"/>
    <p:sldId id="289" r:id="rId8"/>
    <p:sldId id="310" r:id="rId9"/>
    <p:sldId id="319" r:id="rId10"/>
    <p:sldId id="321" r:id="rId11"/>
    <p:sldId id="311" r:id="rId12"/>
    <p:sldId id="259" r:id="rId13"/>
    <p:sldId id="299" r:id="rId14"/>
    <p:sldId id="295" r:id="rId15"/>
    <p:sldId id="296" r:id="rId16"/>
    <p:sldId id="322" r:id="rId17"/>
    <p:sldId id="286" r:id="rId18"/>
    <p:sldId id="268" r:id="rId19"/>
    <p:sldId id="269" r:id="rId20"/>
    <p:sldId id="270" r:id="rId21"/>
    <p:sldId id="312" r:id="rId22"/>
    <p:sldId id="313" r:id="rId23"/>
    <p:sldId id="314" r:id="rId24"/>
    <p:sldId id="315" r:id="rId25"/>
    <p:sldId id="31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62A317-58D1-460A-895C-1452D00DF14C}">
          <p14:sldIdLst>
            <p14:sldId id="266"/>
            <p14:sldId id="271"/>
            <p14:sldId id="278"/>
            <p14:sldId id="288"/>
            <p14:sldId id="318"/>
            <p14:sldId id="289"/>
            <p14:sldId id="310"/>
            <p14:sldId id="319"/>
          </p14:sldIdLst>
        </p14:section>
        <p14:section name="sbdd" id="{3946168F-F789-482D-94FB-5ECD9D088D0C}">
          <p14:sldIdLst>
            <p14:sldId id="321"/>
            <p14:sldId id="311"/>
            <p14:sldId id="259"/>
            <p14:sldId id="299"/>
            <p14:sldId id="295"/>
            <p14:sldId id="296"/>
          </p14:sldIdLst>
        </p14:section>
        <p14:section name="lbdd" id="{F207BD27-0463-4B58-ADE2-EE0ED917E585}">
          <p14:sldIdLst>
            <p14:sldId id="322"/>
            <p14:sldId id="286"/>
            <p14:sldId id="268"/>
            <p14:sldId id="269"/>
            <p14:sldId id="270"/>
            <p14:sldId id="312"/>
            <p14:sldId id="313"/>
            <p14:sldId id="314"/>
            <p14:sldId id="315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356"/>
    <a:srgbClr val="FFFFCD"/>
    <a:srgbClr val="FFFFCC"/>
    <a:srgbClr val="B9F2FF"/>
    <a:srgbClr val="DEC8EE"/>
    <a:srgbClr val="FFFFD5"/>
    <a:srgbClr val="FFFFB3"/>
    <a:srgbClr val="FFFF75"/>
    <a:srgbClr val="4C5365"/>
    <a:srgbClr val="586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50DA-F711-43F5-9427-5DA82C8B4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F9614-8335-4438-B85B-18084AD7A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A66A7-9EE4-4934-A18F-AD0F7C28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DD3A-A0A5-4B30-9086-02C150B3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E7DB3-8D37-4313-8F9A-2A7CE07E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499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648C-5029-43CC-94B8-C0265239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075D5-DC92-42B1-BC77-25D84A37E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9A616-536D-4C6C-800D-D4412FE6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FEF2E-F24A-48B5-BB51-F7A7D0E6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FCDF-29F4-41DD-8B2C-E6587E49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11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22C378-9AD7-4222-BD8E-8D3713376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3C797-9090-42FB-9238-34DFFB402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F9C6F-38F2-4C53-BD8B-A0F94C3C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C4456-DFA6-4CC7-8F07-32E9E4D0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31B5C-3125-498F-A04F-4C20AEAF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323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B696-9F2B-6366-DE05-D72EB77D9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7D707-E2A2-11DA-E8BA-0DFD1A670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B893B-C090-96FA-3537-3FB74750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7B47A-C30D-2F19-F401-7318B263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840DF-8CFC-7E9C-D14F-B895A51B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59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A478-E72F-1755-7C0A-2C13BC40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B599B-16C2-4938-7716-B673F22F9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A9687-7B3D-0EC1-21BE-DE185788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E4B1A-77A4-F13E-B065-9E435B1C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4DC41-0E2F-9953-2C7A-0FE7CBEF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974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E0C46-F29D-CDE4-CADF-D480BEB0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1CC6A-5F0B-AA67-F069-C20BDF84F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CEAB8-AAA2-EAD5-2BA7-BE9CF6F4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FD310-3A55-85D8-D153-49A1E1A8A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9A71B-A95C-E753-D3F0-5C7E96F3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69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D18AE-9084-9C16-5064-2FC3BEBF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028B-22F5-283B-2BD2-A6F6A6705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85794-11DC-378F-43F7-044A0D726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E03B1-D45F-CCAE-FB15-9D0FFB1F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19142-ABEC-D8E8-62FD-70A71448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F4B3C-3708-EF73-F2F3-0E64FCBA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3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281C-6443-32D6-1E7C-5CE2CCAF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A5403-35AD-BE7E-D038-502B6E1C9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B8F54-8CD1-8B3F-B950-6BBC409F3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5759C-A194-AD85-F559-611288BF9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CA41C-18B4-8FA1-0F0A-53FA4EBD8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AE7E51-62DF-40C9-F50F-9F4B82F66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2166F6-0F6D-EE2F-775D-67668209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AFA3C-EE9C-DD9D-20AA-32FF43F0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414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29FC-3732-D4EB-5CC5-3021141A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F3E2D-69C4-6C2C-46CF-72BA117A3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F0757-5BF9-6702-F212-1AAA2118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349E-E643-989A-711E-6FE96615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673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86A6A-C0C9-9F6C-6194-F41F3051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F90CB-6F62-DC86-34AD-19CAEAE2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67915-AC47-C966-C4DC-76195B21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88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56B6-8EAA-3860-3570-F3C3EBD9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342F-21EC-38C5-C342-CFC923B2B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18E46-500D-051D-6FA0-EE16D4415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E2825-E028-8AB2-F412-A83A4564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F7AC9-9A99-870E-CDB9-95E2A1B9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BFB1C-9B0B-C51E-5EB5-3DA7AD21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32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BF17-F28E-4E45-8739-60D3B7EC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334A9-B1BF-40E8-8242-F7D84835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6E923-20D3-4250-B00A-50BE00B8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F3B3D-9D9E-47F9-9FE3-3E765B15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539EC-175B-48F9-8793-8F454C5C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903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7F82-129A-8327-5599-73FB6401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5C56AA-E1F5-5F3A-134A-598F9D0BF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A50AA-0A9A-0BFB-922C-9D9E712C3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6CBAD-5E7B-34B2-B77A-F2EE2B58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94F38-205C-8C4E-6165-2ABF88DF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F1E85-D61A-7DC6-7A50-6BD8C02A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902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3FBE-3488-B8FF-D8A5-624C69ED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73160-7580-5672-517B-347F10D0E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75148-DDA1-AA3B-78A7-7E86BEBC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38237-14A4-87A8-3B92-A691D83B3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08177-52C0-FBA1-19FD-9FDAC3D2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312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061490-AEA5-1678-4F65-1F0C39ED0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9C0FD-6816-90F8-25FF-51AC2B738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6841-FDF0-3602-EC02-D5AE15A6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60D49-C69E-D7E7-EB2D-3FE16881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F84EE-E736-7C1C-30D8-EAC203B9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93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BFCC-7A34-474D-8338-6F7C3FB8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80129-CB75-420F-BAC8-A2C9F521D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A100-FD0C-4069-B0E0-5E31662A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85AF0-BAA9-4582-91D5-97BADC78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AB025-D920-4DD1-AA3B-DF10BFA4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76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7F7E-3D13-4BE0-84CC-33FC2034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D0EED-7F39-42FC-8817-A7B57F47B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B33B5-D1C4-4E8C-A9EA-60FB6EFAC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4BAF6-EF54-46D0-8A4B-1CF2DF07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F8DA0-4014-44CA-BA09-22B2E2A0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7AB3-034C-47D6-A592-CAA911E3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96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3A0B-165F-49AA-BB3E-FBF78FB3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7406C-942D-4301-B294-53B32998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CEE2-7D71-45C9-AF5E-8DDD64B5E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60913-5FBA-46BD-8B60-318E3C717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4F1EA-A9DB-45A0-928F-A8F0D3FF7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94324-7ABC-48FF-974B-23343616E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909C4A-6116-4CCC-A15B-007E6D884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04CAD5-C09B-4F3C-910B-DD890D58C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62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256E4-3098-41F1-9D7C-9F678BE1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59BCA-5564-4CC4-86AB-48E408BA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FCE0E-1FB7-490E-B18B-5616B44B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50030-C9D9-43F6-9A21-5F57081C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23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31650-6442-4E40-A581-D48B1F69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B95AF-94AA-43DF-AD35-5BC2BFAA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205DA-1624-449E-BD1F-094E8475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47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02FB-73C4-42FE-9D6F-32CDFE6F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3EDF3-0480-4255-9534-8D8876EB6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B52B0-6A53-4D14-89C8-97184F0E5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E0A98-6F6A-47D0-BB4B-545A0918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91578-5C52-4797-A944-C5D9AD3D5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F5FE7-9306-4B43-8F25-D86F8455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97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B8A8-464A-4B0A-9C5E-3EF3AE5E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06005-C3AC-430E-A9B1-46FC60057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C48EF-4A74-440B-AD8D-C8EC56063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7EAF8-2717-4F7D-BE79-E46654F6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D52BE-9670-4AE0-99B3-65FDC823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8CB42-C337-4E21-86D3-00E08B49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72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E37A18-D7B1-4213-80E9-5EC36EEFE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C2095-AC95-4F7C-9297-A9304D96F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018C0-E249-4291-8703-800242440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67036-5BE1-49A3-980C-A4376A5DC6AC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628B6-62A6-4C4B-8E69-20CC2AD36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72216-1983-48A7-8817-4FF6C34D8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9359D-118E-48DD-86B8-BC37E4926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86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2CFF39-D2A7-3DA2-A962-2148E3B7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E4F48-475C-2635-6363-C0498A735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6A15A-A221-BE8D-D63E-AD6AB7004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1F2E1-EAAF-4D03-8BC9-715139DBA9A3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1ACCE-B50C-066A-7D08-4775B7799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B73FA-ACAE-5B18-B185-B2EC93631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BCF9F-F61B-4BA4-8CED-3113674953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50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gif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gif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10.png"/><Relationship Id="rId4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1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1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1BB3C-780A-A535-FBC7-884633E1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933" b="19874"/>
          <a:stretch/>
        </p:blipFill>
        <p:spPr>
          <a:xfrm>
            <a:off x="266731" y="350937"/>
            <a:ext cx="1574335" cy="100518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1FBF5E86-A9D2-F160-4009-A3CC21AED0C5}"/>
              </a:ext>
            </a:extLst>
          </p:cNvPr>
          <p:cNvGrpSpPr/>
          <p:nvPr/>
        </p:nvGrpSpPr>
        <p:grpSpPr>
          <a:xfrm>
            <a:off x="-981650" y="-1327973"/>
            <a:ext cx="13191829" cy="12031121"/>
            <a:chOff x="-981650" y="-1327973"/>
            <a:chExt cx="13191829" cy="1203112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402404-DF91-31A6-3022-26092766A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206698">
              <a:off x="5769307" y="1922734"/>
              <a:ext cx="1405069" cy="8035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3171D1-5287-0284-55D2-BBB988EEF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8363">
              <a:off x="8137393" y="2550755"/>
              <a:ext cx="2205596" cy="12613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677BD3-74D5-E9C4-A895-B0B6CBD2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1811">
              <a:off x="3211071" y="2584365"/>
              <a:ext cx="2205596" cy="126134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93ADB0-E137-A563-1593-1A47F9C3A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357226">
              <a:off x="3117635" y="6225956"/>
              <a:ext cx="2205596" cy="126134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6A33BA-E65B-16A7-8EE9-BC2D62568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454239">
              <a:off x="-297528" y="5065363"/>
              <a:ext cx="2205596" cy="12613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F0DDA43-F2C9-47A4-68CB-964AE4CB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506750">
              <a:off x="-981650" y="1120721"/>
              <a:ext cx="2205596" cy="126134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E2E3DA-1330-3612-4BC1-3897E8C98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72566">
              <a:off x="7367288" y="6052285"/>
              <a:ext cx="2205596" cy="126134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6A3F1BF-C513-FE05-B671-2C4E6C4A8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644178">
              <a:off x="-944631" y="6232524"/>
              <a:ext cx="2205596" cy="126134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18BA783-65D2-03EB-0871-701F4050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316543">
              <a:off x="5588476" y="6994177"/>
              <a:ext cx="2205596" cy="126134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0E6263D-DDDF-AB9B-0666-58BC3EF0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683615">
              <a:off x="-478689" y="3005716"/>
              <a:ext cx="2205596" cy="126134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CE0298F-E365-7FA1-2B4F-9ABA467A2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467003">
              <a:off x="1887093" y="5344417"/>
              <a:ext cx="2205596" cy="1261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37A331F-4A20-52D9-9202-731BEDA2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393644">
              <a:off x="9518593" y="7045819"/>
              <a:ext cx="2205596" cy="126134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33FD93D-DD1E-39E6-ED72-62707F4D5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393860">
              <a:off x="9806036" y="5086694"/>
              <a:ext cx="2205596" cy="126134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AF46E01-533B-9806-63A1-BB744165D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301975">
              <a:off x="-162514" y="-929230"/>
              <a:ext cx="2205596" cy="126134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EF00244-5A57-7953-B218-20B36B297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13222">
              <a:off x="5436771" y="477861"/>
              <a:ext cx="2205596" cy="126134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895EC0-BEB7-446F-E4CC-51FF664D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166377">
              <a:off x="10004583" y="408599"/>
              <a:ext cx="2205596" cy="126134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A305C0F-5B72-6754-6A97-818536BDF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451216">
              <a:off x="5064880" y="-855849"/>
              <a:ext cx="2205596" cy="126134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3946839-427E-4342-AD91-0D33669F5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432208">
              <a:off x="-669067" y="8341051"/>
              <a:ext cx="2205596" cy="126134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EA5F542-F0A6-0A50-EBFE-691731C96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8363">
              <a:off x="2012142" y="9441801"/>
              <a:ext cx="2205596" cy="126134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146B2A3-4C73-58A4-E3B1-0A2B5E860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56098">
              <a:off x="2990386" y="7659916"/>
              <a:ext cx="2205596" cy="126134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8F9903-9645-D01F-4B3D-30940D673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139468">
              <a:off x="7423001" y="8208676"/>
              <a:ext cx="2205596" cy="126134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393B47F-2DF0-62D7-2E6C-9C3E77B11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975522">
              <a:off x="9255562" y="-836965"/>
              <a:ext cx="2205596" cy="126134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E8DDE2A-9260-8A2C-F684-20794BC5D40B}"/>
              </a:ext>
            </a:extLst>
          </p:cNvPr>
          <p:cNvSpPr txBox="1"/>
          <p:nvPr/>
        </p:nvSpPr>
        <p:spPr>
          <a:xfrm>
            <a:off x="1588352" y="1536972"/>
            <a:ext cx="91988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cs typeface="Lao UI" panose="020B0502040204020203" pitchFamily="34" charset="0"/>
              </a:rPr>
              <a:t>Department of Biotechnology and Bioinformatics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b="1">
                <a:solidFill>
                  <a:schemeClr val="accent1">
                    <a:lumMod val="50000"/>
                  </a:schemeClr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I </a:t>
            </a:r>
            <a:r>
              <a:rPr lang="en-GB" sz="3200" b="1">
                <a:solidFill>
                  <a:schemeClr val="accent1">
                    <a:lumMod val="50000"/>
                  </a:schemeClr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SEMESTER</a:t>
            </a:r>
            <a:br>
              <a:rPr lang="en-GB" sz="3200" b="1">
                <a:solidFill>
                  <a:schemeClr val="accent1">
                    <a:lumMod val="50000"/>
                  </a:schemeClr>
                </a:solidFill>
                <a:latin typeface="High Tower Text" panose="02040502050506030303" pitchFamily="18" charset="0"/>
              </a:rPr>
            </a:br>
            <a:r>
              <a:rPr lang="en-GB" sz="3200" b="1">
                <a:solidFill>
                  <a:schemeClr val="accent1">
                    <a:lumMod val="50000"/>
                  </a:schemeClr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MOLECULAR BIOLOGY (DSC 02)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>
                <a:solidFill>
                  <a:schemeClr val="accent1">
                    <a:lumMod val="50000"/>
                  </a:schemeClr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Seminar Presentation</a:t>
            </a:r>
            <a:endParaRPr kumimoji="0" lang="en-IN" sz="32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igh Tower Text" panose="02040502050506030303" pitchFamily="18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8B90DBF-4B41-C443-EAB1-AB9B43D4A3B1}"/>
              </a:ext>
            </a:extLst>
          </p:cNvPr>
          <p:cNvGrpSpPr/>
          <p:nvPr/>
        </p:nvGrpSpPr>
        <p:grpSpPr>
          <a:xfrm>
            <a:off x="-1121423" y="-2926293"/>
            <a:ext cx="14839774" cy="14352048"/>
            <a:chOff x="-1018352" y="-3097018"/>
            <a:chExt cx="14839774" cy="14352048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F8316F5-1A3F-BAA7-C92E-35736696E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702084">
              <a:off x="-155074" y="-1995616"/>
              <a:ext cx="5145354" cy="294255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D94C599-DBE9-656B-F07D-AB8A4FB3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228826">
              <a:off x="9493423" y="7569122"/>
              <a:ext cx="4327999" cy="2475117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3CD440A-AC78-41FB-F6B4-0DEB8E76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872144">
              <a:off x="3198985" y="5224316"/>
              <a:ext cx="5240438" cy="2996927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4B66FE4-6FFF-6A8B-D550-120051B5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287321">
              <a:off x="7201894" y="-252028"/>
              <a:ext cx="3128069" cy="224196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1F2ECCF-8B3B-B074-9AFE-97479FE69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647670">
              <a:off x="4495077" y="2660417"/>
              <a:ext cx="3949299" cy="2258544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90A602E-DDA7-9EE3-DA94-EEE1ED65C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209216">
              <a:off x="7290936" y="8316326"/>
              <a:ext cx="5138629" cy="2938704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F68E5B0-DFD1-4DE1-32E0-4D5432CC2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54729">
              <a:off x="2646836" y="7487194"/>
              <a:ext cx="5756715" cy="329217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9A30541-FFC2-9A8D-0070-7F6F7BFD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629726">
              <a:off x="-1192445" y="1132579"/>
              <a:ext cx="6178982" cy="3533666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93D52D5-8F17-BD09-774D-8908F5279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18973">
              <a:off x="8291110" y="1888211"/>
              <a:ext cx="5138629" cy="2938704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4982046D-823E-5136-EDD5-7924C28C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261885">
              <a:off x="7984563" y="6049079"/>
              <a:ext cx="3659415" cy="209276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E029E82-70D5-3E40-2C86-873DE58AB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395312">
              <a:off x="-1018352" y="6306336"/>
              <a:ext cx="5865237" cy="335424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004AF78-0459-D537-C882-ED49F9DDA25B}"/>
              </a:ext>
            </a:extLst>
          </p:cNvPr>
          <p:cNvSpPr txBox="1"/>
          <p:nvPr/>
        </p:nvSpPr>
        <p:spPr>
          <a:xfrm>
            <a:off x="839853" y="3714831"/>
            <a:ext cx="10805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cs typeface="Lao UI" panose="020B0502040204020203" pitchFamily="34" charset="0"/>
              </a:rPr>
              <a:t>Role of Computer Aided Drug Design in Modern Drug Discovery</a:t>
            </a:r>
            <a:endParaRPr lang="en-IN" sz="5400">
              <a:solidFill>
                <a:schemeClr val="accent1">
                  <a:lumMod val="5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E7C6B-C0C8-173D-5B32-33B80502FFF4}"/>
              </a:ext>
            </a:extLst>
          </p:cNvPr>
          <p:cNvSpPr txBox="1"/>
          <p:nvPr/>
        </p:nvSpPr>
        <p:spPr>
          <a:xfrm>
            <a:off x="1841066" y="261101"/>
            <a:ext cx="11257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ea typeface="Segoe UI Black" panose="020B0A02040204020203" pitchFamily="34" charset="0"/>
                <a:cs typeface="Lao UI" panose="020B0502040204020203" pitchFamily="34" charset="0"/>
              </a:rPr>
              <a:t>JSS ACADEMY OF HIGHER EDUCATION &amp; RESEARCH</a:t>
            </a:r>
            <a:endParaRPr kumimoji="0" lang="en-IN" sz="36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igh Tower Text" panose="02040502050506030303" pitchFamily="18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60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8497D-8BA2-B192-B440-1D1738144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6EB71E-7A12-0ABB-8518-2FA46FEF5B2E}"/>
              </a:ext>
            </a:extLst>
          </p:cNvPr>
          <p:cNvSpPr txBox="1"/>
          <p:nvPr/>
        </p:nvSpPr>
        <p:spPr>
          <a:xfrm>
            <a:off x="1096871" y="527356"/>
            <a:ext cx="99982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>
                <a:ln>
                  <a:noFill/>
                </a:ln>
                <a:solidFill>
                  <a:srgbClr val="002448"/>
                </a:solidFill>
                <a:effectLst/>
                <a:uLnTx/>
                <a:uFillTx/>
                <a:latin typeface="High Tower Text" panose="02040502050506030303" pitchFamily="18" charset="0"/>
                <a:cs typeface="Lao UI" panose="020B0502040204020203" pitchFamily="34" charset="0"/>
              </a:rPr>
              <a:t>SBDD: Structure Based Drug Design</a:t>
            </a:r>
            <a:endParaRPr kumimoji="0" lang="en-IN" sz="4800" b="1" i="0" u="none" strike="noStrike" kern="1200" cap="none" spc="0" normalizeH="0" baseline="0">
              <a:ln>
                <a:noFill/>
              </a:ln>
              <a:solidFill>
                <a:srgbClr val="002448"/>
              </a:solidFill>
              <a:effectLst/>
              <a:uLnTx/>
              <a:uFillTx/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8AD06D92-B46E-6DAC-9042-B6CA85E2FD8D}"/>
              </a:ext>
            </a:extLst>
          </p:cNvPr>
          <p:cNvSpPr/>
          <p:nvPr/>
        </p:nvSpPr>
        <p:spPr>
          <a:xfrm>
            <a:off x="-1644000" y="-4311000"/>
            <a:ext cx="15480000" cy="15480000"/>
          </a:xfrm>
          <a:prstGeom prst="flowChartConnector">
            <a:avLst/>
          </a:prstGeom>
          <a:noFill/>
          <a:ln w="317500">
            <a:solidFill>
              <a:schemeClr val="bg1">
                <a:alpha val="92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 descr="Why AlphaFold won't revolutionise drug discovery | Opinion | Chemistry World">
            <a:extLst>
              <a:ext uri="{FF2B5EF4-FFF2-40B4-BE49-F238E27FC236}">
                <a16:creationId xmlns:a16="http://schemas.microsoft.com/office/drawing/2014/main" id="{2D8253D1-12A0-16C6-1624-39691D9D4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r="10232" b="4619"/>
          <a:stretch/>
        </p:blipFill>
        <p:spPr bwMode="auto">
          <a:xfrm>
            <a:off x="6380254" y="2066926"/>
            <a:ext cx="47148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7DB267-2881-9394-87F8-B6CC75947CCB}"/>
              </a:ext>
            </a:extLst>
          </p:cNvPr>
          <p:cNvSpPr txBox="1"/>
          <p:nvPr/>
        </p:nvSpPr>
        <p:spPr>
          <a:xfrm>
            <a:off x="611564" y="2341067"/>
            <a:ext cx="535380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It relies on the 3-dimensional structure of biological target to design new drugs.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The key idea behind SBDD is to understand the interaction between drug and target at atomic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25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CAAECBE-6DF1-1D71-9844-0B4678916B54}"/>
              </a:ext>
            </a:extLst>
          </p:cNvPr>
          <p:cNvSpPr/>
          <p:nvPr/>
        </p:nvSpPr>
        <p:spPr>
          <a:xfrm>
            <a:off x="5927532" y="958541"/>
            <a:ext cx="2286001" cy="3134579"/>
          </a:xfrm>
          <a:custGeom>
            <a:avLst/>
            <a:gdLst>
              <a:gd name="connsiteX0" fmla="*/ 0 w 2286001"/>
              <a:gd name="connsiteY0" fmla="*/ 0 h 3134579"/>
              <a:gd name="connsiteX1" fmla="*/ 2274198 w 2286001"/>
              <a:gd name="connsiteY1" fmla="*/ 2052270 h 3134579"/>
              <a:gd name="connsiteX2" fmla="*/ 2285999 w 2286001"/>
              <a:gd name="connsiteY2" fmla="*/ 2285978 h 3134579"/>
              <a:gd name="connsiteX3" fmla="*/ 2286001 w 2286001"/>
              <a:gd name="connsiteY3" fmla="*/ 2286000 h 3134579"/>
              <a:gd name="connsiteX4" fmla="*/ 889815 w 2286001"/>
              <a:gd name="connsiteY4" fmla="*/ 3128542 h 3134579"/>
              <a:gd name="connsiteX5" fmla="*/ 848580 w 2286001"/>
              <a:gd name="connsiteY5" fmla="*/ 3134579 h 3134579"/>
              <a:gd name="connsiteX6" fmla="*/ 873291 w 2286001"/>
              <a:gd name="connsiteY6" fmla="*/ 2965786 h 3134579"/>
              <a:gd name="connsiteX7" fmla="*/ 914401 w 2286001"/>
              <a:gd name="connsiteY7" fmla="*/ 2286000 h 3134579"/>
              <a:gd name="connsiteX8" fmla="*/ 873291 w 2286001"/>
              <a:gd name="connsiteY8" fmla="*/ 1606214 h 3134579"/>
              <a:gd name="connsiteX9" fmla="*/ 848580 w 2286001"/>
              <a:gd name="connsiteY9" fmla="*/ 1437421 h 3134579"/>
              <a:gd name="connsiteX10" fmla="*/ 848579 w 2286001"/>
              <a:gd name="connsiteY10" fmla="*/ 1437421 h 3134579"/>
              <a:gd name="connsiteX11" fmla="*/ 842542 w 2286001"/>
              <a:gd name="connsiteY11" fmla="*/ 1396186 h 3134579"/>
              <a:gd name="connsiteX12" fmla="*/ 0 w 2286001"/>
              <a:gd name="connsiteY12" fmla="*/ 0 h 3134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6001" h="3134579">
                <a:moveTo>
                  <a:pt x="0" y="0"/>
                </a:moveTo>
                <a:cubicBezTo>
                  <a:pt x="1183616" y="0"/>
                  <a:pt x="2157132" y="899540"/>
                  <a:pt x="2274198" y="2052270"/>
                </a:cubicBezTo>
                <a:lnTo>
                  <a:pt x="2285999" y="2285978"/>
                </a:lnTo>
                <a:lnTo>
                  <a:pt x="2286001" y="2286000"/>
                </a:lnTo>
                <a:cubicBezTo>
                  <a:pt x="2286001" y="2664757"/>
                  <a:pt x="1710295" y="2989729"/>
                  <a:pt x="889815" y="3128542"/>
                </a:cubicBezTo>
                <a:lnTo>
                  <a:pt x="848580" y="3134579"/>
                </a:lnTo>
                <a:lnTo>
                  <a:pt x="873291" y="2965786"/>
                </a:lnTo>
                <a:cubicBezTo>
                  <a:pt x="900009" y="2751042"/>
                  <a:pt x="914401" y="2522723"/>
                  <a:pt x="914401" y="2286000"/>
                </a:cubicBezTo>
                <a:cubicBezTo>
                  <a:pt x="914401" y="2049277"/>
                  <a:pt x="900009" y="1820958"/>
                  <a:pt x="873291" y="1606214"/>
                </a:cubicBezTo>
                <a:lnTo>
                  <a:pt x="848580" y="1437421"/>
                </a:lnTo>
                <a:lnTo>
                  <a:pt x="848579" y="1437421"/>
                </a:lnTo>
                <a:lnTo>
                  <a:pt x="842542" y="1396186"/>
                </a:lnTo>
                <a:cubicBezTo>
                  <a:pt x="703729" y="575706"/>
                  <a:pt x="378757" y="0"/>
                  <a:pt x="0" y="0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  <a:effectLst>
            <a:innerShdw blurRad="254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N" sz="4400">
              <a:solidFill>
                <a:prstClr val="white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1030" name="Picture 6" descr="4,700+ Chemical Bonding Stock Illustrations, Royalty-Free Vector Graphics &amp;  Clip Art - iStock | Science, Medical, Doctor">
            <a:extLst>
              <a:ext uri="{FF2B5EF4-FFF2-40B4-BE49-F238E27FC236}">
                <a16:creationId xmlns:a16="http://schemas.microsoft.com/office/drawing/2014/main" id="{378A9F9D-3FC8-4F1C-B8D7-D97EBCFC2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514" y="2209722"/>
            <a:ext cx="1646959" cy="164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9F95DF4-F3C9-6EEB-2B11-B10127836FF7}"/>
              </a:ext>
            </a:extLst>
          </p:cNvPr>
          <p:cNvSpPr/>
          <p:nvPr/>
        </p:nvSpPr>
        <p:spPr>
          <a:xfrm>
            <a:off x="0" y="0"/>
            <a:ext cx="121539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FB52D9-8051-91F0-C0B5-F5C733F43A35}"/>
              </a:ext>
            </a:extLst>
          </p:cNvPr>
          <p:cNvSpPr/>
          <p:nvPr/>
        </p:nvSpPr>
        <p:spPr>
          <a:xfrm>
            <a:off x="3664133" y="957817"/>
            <a:ext cx="3134579" cy="2286000"/>
          </a:xfrm>
          <a:custGeom>
            <a:avLst/>
            <a:gdLst>
              <a:gd name="connsiteX0" fmla="*/ 2286000 w 3134579"/>
              <a:gd name="connsiteY0" fmla="*/ 1 h 2286000"/>
              <a:gd name="connsiteX1" fmla="*/ 3128542 w 3134579"/>
              <a:gd name="connsiteY1" fmla="*/ 1396187 h 2286000"/>
              <a:gd name="connsiteX2" fmla="*/ 3134579 w 3134579"/>
              <a:gd name="connsiteY2" fmla="*/ 1437422 h 2286000"/>
              <a:gd name="connsiteX3" fmla="*/ 2965786 w 3134579"/>
              <a:gd name="connsiteY3" fmla="*/ 1412711 h 2286000"/>
              <a:gd name="connsiteX4" fmla="*/ 2286000 w 3134579"/>
              <a:gd name="connsiteY4" fmla="*/ 1371601 h 2286000"/>
              <a:gd name="connsiteX5" fmla="*/ 1606214 w 3134579"/>
              <a:gd name="connsiteY5" fmla="*/ 1412711 h 2286000"/>
              <a:gd name="connsiteX6" fmla="*/ 1437421 w 3134579"/>
              <a:gd name="connsiteY6" fmla="*/ 1437422 h 2286000"/>
              <a:gd name="connsiteX7" fmla="*/ 1443458 w 3134579"/>
              <a:gd name="connsiteY7" fmla="*/ 1396187 h 2286000"/>
              <a:gd name="connsiteX8" fmla="*/ 2286000 w 3134579"/>
              <a:gd name="connsiteY8" fmla="*/ 1 h 2286000"/>
              <a:gd name="connsiteX9" fmla="*/ 2286000 w 3134579"/>
              <a:gd name="connsiteY9" fmla="*/ 0 h 2286000"/>
              <a:gd name="connsiteX10" fmla="*/ 1443458 w 3134579"/>
              <a:gd name="connsiteY10" fmla="*/ 1396186 h 2286000"/>
              <a:gd name="connsiteX11" fmla="*/ 1437421 w 3134579"/>
              <a:gd name="connsiteY11" fmla="*/ 1437421 h 2286000"/>
              <a:gd name="connsiteX12" fmla="*/ 1396186 w 3134579"/>
              <a:gd name="connsiteY12" fmla="*/ 1443458 h 2286000"/>
              <a:gd name="connsiteX13" fmla="*/ 0 w 3134579"/>
              <a:gd name="connsiteY13" fmla="*/ 2286000 h 2286000"/>
              <a:gd name="connsiteX14" fmla="*/ 2286000 w 3134579"/>
              <a:gd name="connsiteY1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34579" h="2286000">
                <a:moveTo>
                  <a:pt x="2286000" y="1"/>
                </a:moveTo>
                <a:cubicBezTo>
                  <a:pt x="2664757" y="1"/>
                  <a:pt x="2989729" y="575707"/>
                  <a:pt x="3128542" y="1396187"/>
                </a:cubicBezTo>
                <a:lnTo>
                  <a:pt x="3134579" y="1437422"/>
                </a:lnTo>
                <a:lnTo>
                  <a:pt x="2965786" y="1412711"/>
                </a:lnTo>
                <a:cubicBezTo>
                  <a:pt x="2751042" y="1385994"/>
                  <a:pt x="2522723" y="1371601"/>
                  <a:pt x="2286000" y="1371601"/>
                </a:cubicBezTo>
                <a:cubicBezTo>
                  <a:pt x="2049277" y="1371601"/>
                  <a:pt x="1820958" y="1385994"/>
                  <a:pt x="1606214" y="1412711"/>
                </a:cubicBezTo>
                <a:lnTo>
                  <a:pt x="1437421" y="1437422"/>
                </a:lnTo>
                <a:lnTo>
                  <a:pt x="1443458" y="1396187"/>
                </a:lnTo>
                <a:cubicBezTo>
                  <a:pt x="1582272" y="575707"/>
                  <a:pt x="1907243" y="1"/>
                  <a:pt x="2286000" y="1"/>
                </a:cubicBezTo>
                <a:close/>
                <a:moveTo>
                  <a:pt x="2286000" y="0"/>
                </a:moveTo>
                <a:cubicBezTo>
                  <a:pt x="1907243" y="0"/>
                  <a:pt x="1582272" y="575706"/>
                  <a:pt x="1443458" y="1396186"/>
                </a:cubicBezTo>
                <a:lnTo>
                  <a:pt x="1437421" y="1437421"/>
                </a:lnTo>
                <a:lnTo>
                  <a:pt x="1396186" y="1443458"/>
                </a:lnTo>
                <a:cubicBezTo>
                  <a:pt x="575706" y="1582272"/>
                  <a:pt x="0" y="190724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solidFill>
            <a:srgbClr val="003366"/>
          </a:solidFill>
          <a:ln>
            <a:noFill/>
          </a:ln>
          <a:effectLst>
            <a:innerShdw blurRad="254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F76CB8-768D-89A5-7EC5-0A3D4462CDB1}"/>
              </a:ext>
            </a:extLst>
          </p:cNvPr>
          <p:cNvSpPr/>
          <p:nvPr/>
        </p:nvSpPr>
        <p:spPr>
          <a:xfrm>
            <a:off x="3664133" y="2353740"/>
            <a:ext cx="2286000" cy="3134579"/>
          </a:xfrm>
          <a:custGeom>
            <a:avLst/>
            <a:gdLst>
              <a:gd name="connsiteX0" fmla="*/ 0 w 2286000"/>
              <a:gd name="connsiteY0" fmla="*/ 848579 h 3134579"/>
              <a:gd name="connsiteX1" fmla="*/ 1396186 w 2286000"/>
              <a:gd name="connsiteY1" fmla="*/ 1691121 h 3134579"/>
              <a:gd name="connsiteX2" fmla="*/ 1437421 w 2286000"/>
              <a:gd name="connsiteY2" fmla="*/ 1697158 h 3134579"/>
              <a:gd name="connsiteX3" fmla="*/ 1443458 w 2286000"/>
              <a:gd name="connsiteY3" fmla="*/ 1738393 h 3134579"/>
              <a:gd name="connsiteX4" fmla="*/ 2286000 w 2286000"/>
              <a:gd name="connsiteY4" fmla="*/ 3134579 h 3134579"/>
              <a:gd name="connsiteX5" fmla="*/ 0 w 2286000"/>
              <a:gd name="connsiteY5" fmla="*/ 848579 h 3134579"/>
              <a:gd name="connsiteX6" fmla="*/ 1437422 w 2286000"/>
              <a:gd name="connsiteY6" fmla="*/ 0 h 3134579"/>
              <a:gd name="connsiteX7" fmla="*/ 1412711 w 2286000"/>
              <a:gd name="connsiteY7" fmla="*/ 168793 h 3134579"/>
              <a:gd name="connsiteX8" fmla="*/ 1371601 w 2286000"/>
              <a:gd name="connsiteY8" fmla="*/ 848579 h 3134579"/>
              <a:gd name="connsiteX9" fmla="*/ 1412711 w 2286000"/>
              <a:gd name="connsiteY9" fmla="*/ 1528365 h 3134579"/>
              <a:gd name="connsiteX10" fmla="*/ 1437422 w 2286000"/>
              <a:gd name="connsiteY10" fmla="*/ 1697158 h 3134579"/>
              <a:gd name="connsiteX11" fmla="*/ 1396187 w 2286000"/>
              <a:gd name="connsiteY11" fmla="*/ 1691121 h 3134579"/>
              <a:gd name="connsiteX12" fmla="*/ 1 w 2286000"/>
              <a:gd name="connsiteY12" fmla="*/ 848579 h 3134579"/>
              <a:gd name="connsiteX13" fmla="*/ 1396187 w 2286000"/>
              <a:gd name="connsiteY13" fmla="*/ 6037 h 3134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86000" h="3134579">
                <a:moveTo>
                  <a:pt x="0" y="848579"/>
                </a:moveTo>
                <a:cubicBezTo>
                  <a:pt x="0" y="1227336"/>
                  <a:pt x="575706" y="1552308"/>
                  <a:pt x="1396186" y="1691121"/>
                </a:cubicBezTo>
                <a:lnTo>
                  <a:pt x="1437421" y="1697158"/>
                </a:lnTo>
                <a:lnTo>
                  <a:pt x="1443458" y="1738393"/>
                </a:lnTo>
                <a:cubicBezTo>
                  <a:pt x="1582272" y="2558873"/>
                  <a:pt x="1907243" y="3134579"/>
                  <a:pt x="2286000" y="3134579"/>
                </a:cubicBezTo>
                <a:cubicBezTo>
                  <a:pt x="1023477" y="3134579"/>
                  <a:pt x="0" y="2111102"/>
                  <a:pt x="0" y="848579"/>
                </a:cubicBezTo>
                <a:close/>
                <a:moveTo>
                  <a:pt x="1437422" y="0"/>
                </a:moveTo>
                <a:lnTo>
                  <a:pt x="1412711" y="168793"/>
                </a:lnTo>
                <a:cubicBezTo>
                  <a:pt x="1385994" y="383537"/>
                  <a:pt x="1371601" y="611856"/>
                  <a:pt x="1371601" y="848579"/>
                </a:cubicBezTo>
                <a:cubicBezTo>
                  <a:pt x="1371601" y="1085302"/>
                  <a:pt x="1385994" y="1313621"/>
                  <a:pt x="1412711" y="1528365"/>
                </a:cubicBezTo>
                <a:lnTo>
                  <a:pt x="1437422" y="1697158"/>
                </a:lnTo>
                <a:lnTo>
                  <a:pt x="1396187" y="1691121"/>
                </a:lnTo>
                <a:cubicBezTo>
                  <a:pt x="575707" y="1552308"/>
                  <a:pt x="1" y="1227336"/>
                  <a:pt x="1" y="848579"/>
                </a:cubicBezTo>
                <a:cubicBezTo>
                  <a:pt x="1" y="469822"/>
                  <a:pt x="575707" y="144851"/>
                  <a:pt x="1396187" y="6037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  <a:effectLst>
            <a:innerShdw blurRad="254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8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41976F3-AC10-739F-3C2A-442F66948151}"/>
              </a:ext>
            </a:extLst>
          </p:cNvPr>
          <p:cNvSpPr/>
          <p:nvPr/>
        </p:nvSpPr>
        <p:spPr>
          <a:xfrm>
            <a:off x="5088176" y="3221014"/>
            <a:ext cx="3134579" cy="2286001"/>
          </a:xfrm>
          <a:custGeom>
            <a:avLst/>
            <a:gdLst>
              <a:gd name="connsiteX0" fmla="*/ 3134579 w 3134579"/>
              <a:gd name="connsiteY0" fmla="*/ 0 h 2286001"/>
              <a:gd name="connsiteX1" fmla="*/ 1082310 w 3134579"/>
              <a:gd name="connsiteY1" fmla="*/ 2274198 h 2286001"/>
              <a:gd name="connsiteX2" fmla="*/ 848602 w 3134579"/>
              <a:gd name="connsiteY2" fmla="*/ 2285999 h 2286001"/>
              <a:gd name="connsiteX3" fmla="*/ 848579 w 3134579"/>
              <a:gd name="connsiteY3" fmla="*/ 2286001 h 2286001"/>
              <a:gd name="connsiteX4" fmla="*/ 6037 w 3134579"/>
              <a:gd name="connsiteY4" fmla="*/ 889815 h 2286001"/>
              <a:gd name="connsiteX5" fmla="*/ 0 w 3134579"/>
              <a:gd name="connsiteY5" fmla="*/ 848580 h 2286001"/>
              <a:gd name="connsiteX6" fmla="*/ 168793 w 3134579"/>
              <a:gd name="connsiteY6" fmla="*/ 873291 h 2286001"/>
              <a:gd name="connsiteX7" fmla="*/ 848579 w 3134579"/>
              <a:gd name="connsiteY7" fmla="*/ 914401 h 2286001"/>
              <a:gd name="connsiteX8" fmla="*/ 1528365 w 3134579"/>
              <a:gd name="connsiteY8" fmla="*/ 873291 h 2286001"/>
              <a:gd name="connsiteX9" fmla="*/ 1697158 w 3134579"/>
              <a:gd name="connsiteY9" fmla="*/ 848580 h 2286001"/>
              <a:gd name="connsiteX10" fmla="*/ 1697158 w 3134579"/>
              <a:gd name="connsiteY10" fmla="*/ 848579 h 2286001"/>
              <a:gd name="connsiteX11" fmla="*/ 1738393 w 3134579"/>
              <a:gd name="connsiteY11" fmla="*/ 842542 h 2286001"/>
              <a:gd name="connsiteX12" fmla="*/ 3134579 w 3134579"/>
              <a:gd name="connsiteY12" fmla="*/ 0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34579" h="2286001">
                <a:moveTo>
                  <a:pt x="3134579" y="0"/>
                </a:moveTo>
                <a:cubicBezTo>
                  <a:pt x="3134579" y="1183616"/>
                  <a:pt x="2235039" y="2157132"/>
                  <a:pt x="1082310" y="2274198"/>
                </a:cubicBezTo>
                <a:lnTo>
                  <a:pt x="848602" y="2285999"/>
                </a:lnTo>
                <a:lnTo>
                  <a:pt x="848579" y="2286001"/>
                </a:lnTo>
                <a:cubicBezTo>
                  <a:pt x="469822" y="2286001"/>
                  <a:pt x="144851" y="1710295"/>
                  <a:pt x="6037" y="889815"/>
                </a:cubicBezTo>
                <a:lnTo>
                  <a:pt x="0" y="848580"/>
                </a:lnTo>
                <a:lnTo>
                  <a:pt x="168793" y="873291"/>
                </a:lnTo>
                <a:cubicBezTo>
                  <a:pt x="383537" y="900008"/>
                  <a:pt x="611856" y="914401"/>
                  <a:pt x="848579" y="914401"/>
                </a:cubicBezTo>
                <a:cubicBezTo>
                  <a:pt x="1085302" y="914401"/>
                  <a:pt x="1313621" y="900008"/>
                  <a:pt x="1528365" y="873291"/>
                </a:cubicBezTo>
                <a:lnTo>
                  <a:pt x="1697158" y="848580"/>
                </a:lnTo>
                <a:lnTo>
                  <a:pt x="1697158" y="848579"/>
                </a:lnTo>
                <a:lnTo>
                  <a:pt x="1738393" y="842542"/>
                </a:lnTo>
                <a:cubicBezTo>
                  <a:pt x="2558873" y="703729"/>
                  <a:pt x="3134579" y="378757"/>
                  <a:pt x="3134579" y="0"/>
                </a:cubicBezTo>
                <a:close/>
              </a:path>
            </a:pathLst>
          </a:custGeom>
          <a:solidFill>
            <a:srgbClr val="003366"/>
          </a:solidFill>
          <a:ln>
            <a:noFill/>
          </a:ln>
          <a:effectLst>
            <a:innerShdw blurRad="254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</a:t>
            </a:r>
          </a:p>
        </p:txBody>
      </p:sp>
      <p:pic>
        <p:nvPicPr>
          <p:cNvPr id="22" name="Graphic 21" descr="Flask with solid fill">
            <a:extLst>
              <a:ext uri="{FF2B5EF4-FFF2-40B4-BE49-F238E27FC236}">
                <a16:creationId xmlns:a16="http://schemas.microsoft.com/office/drawing/2014/main" id="{9A6E935D-3EF0-7089-5DA2-E976B9EAD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9291" y="1245299"/>
            <a:ext cx="855518" cy="855518"/>
          </a:xfrm>
          <a:prstGeom prst="rect">
            <a:avLst/>
          </a:prstGeom>
        </p:spPr>
      </p:pic>
      <p:sp>
        <p:nvSpPr>
          <p:cNvPr id="23" name="AutoShape 2">
            <a:extLst>
              <a:ext uri="{FF2B5EF4-FFF2-40B4-BE49-F238E27FC236}">
                <a16:creationId xmlns:a16="http://schemas.microsoft.com/office/drawing/2014/main" id="{EEA0B226-5FD2-D97D-74B5-3B700E504E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90943" y="3387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D90967-7B75-10BB-3303-5A6EC7BC45D2}"/>
              </a:ext>
            </a:extLst>
          </p:cNvPr>
          <p:cNvGrpSpPr/>
          <p:nvPr/>
        </p:nvGrpSpPr>
        <p:grpSpPr>
          <a:xfrm>
            <a:off x="3841130" y="3350629"/>
            <a:ext cx="1271334" cy="1076282"/>
            <a:chOff x="3754098" y="3082475"/>
            <a:chExt cx="1271334" cy="1076282"/>
          </a:xfrm>
        </p:grpSpPr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78712594-FF06-0336-8D8B-F82EE06E0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54098" y="3082475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Research with solid fill">
              <a:extLst>
                <a:ext uri="{FF2B5EF4-FFF2-40B4-BE49-F238E27FC236}">
                  <a16:creationId xmlns:a16="http://schemas.microsoft.com/office/drawing/2014/main" id="{A7BFFA9F-6447-C4B6-09B1-FC18164E0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58936" y="3592261"/>
              <a:ext cx="566496" cy="5664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3ACD42-092A-B2E2-85F3-D0238CF39A74}"/>
              </a:ext>
            </a:extLst>
          </p:cNvPr>
          <p:cNvSpPr txBox="1"/>
          <p:nvPr/>
        </p:nvSpPr>
        <p:spPr>
          <a:xfrm>
            <a:off x="141021" y="289852"/>
            <a:ext cx="39110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>
                <a:solidFill>
                  <a:srgbClr val="253356"/>
                </a:solidFill>
                <a:latin typeface="High Tower Text" panose="02040502050506030303" pitchFamily="18" charset="0"/>
              </a:rPr>
              <a:t>1. Experimental data</a:t>
            </a:r>
          </a:p>
          <a:p>
            <a:pPr algn="just"/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Data that is produced by a scientific experiment, test, measurement or experimental design.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1400B-C7E6-A8E1-AC5C-2121A18AE0B4}"/>
              </a:ext>
            </a:extLst>
          </p:cNvPr>
          <p:cNvSpPr txBox="1"/>
          <p:nvPr/>
        </p:nvSpPr>
        <p:spPr>
          <a:xfrm>
            <a:off x="8497911" y="334230"/>
            <a:ext cx="3344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>
                <a:solidFill>
                  <a:srgbClr val="253356"/>
                </a:solidFill>
                <a:latin typeface="High Tower Text" panose="02040502050506030303" pitchFamily="18" charset="0"/>
              </a:rPr>
              <a:t>2. De novo design</a:t>
            </a:r>
          </a:p>
          <a:p>
            <a:pPr algn="just"/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Exploits information from 3D receptor to find small fragments that match well with binding site.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0B05D-0FFA-1318-A4A6-A8AA91F2AE8D}"/>
              </a:ext>
            </a:extLst>
          </p:cNvPr>
          <p:cNvSpPr txBox="1"/>
          <p:nvPr/>
        </p:nvSpPr>
        <p:spPr>
          <a:xfrm>
            <a:off x="173482" y="4099491"/>
            <a:ext cx="39942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4. </a:t>
            </a:r>
            <a:r>
              <a:rPr lang="en-IN" sz="2800" b="1">
                <a:solidFill>
                  <a:srgbClr val="253356"/>
                </a:solidFill>
                <a:latin typeface="High Tower Text" panose="02040502050506030303" pitchFamily="18" charset="0"/>
              </a:rPr>
              <a:t>Validation</a:t>
            </a:r>
          </a:p>
          <a:p>
            <a:pPr algn="just"/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     Process of establishing their reliability and validity, ensuring their accuracy.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E47B1-75D3-5F05-D4C5-8CFCE861AC26}"/>
              </a:ext>
            </a:extLst>
          </p:cNvPr>
          <p:cNvSpPr txBox="1"/>
          <p:nvPr/>
        </p:nvSpPr>
        <p:spPr>
          <a:xfrm>
            <a:off x="8641124" y="3846114"/>
            <a:ext cx="31345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3. </a:t>
            </a:r>
            <a:r>
              <a:rPr lang="en-IN" sz="2800" b="1">
                <a:solidFill>
                  <a:srgbClr val="253356"/>
                </a:solidFill>
                <a:latin typeface="High Tower Text" panose="02040502050506030303" pitchFamily="18" charset="0"/>
              </a:rPr>
              <a:t>Virtual screening</a:t>
            </a:r>
          </a:p>
          <a:p>
            <a:pPr algn="just"/>
            <a:r>
              <a:rPr lang="en-IN" sz="2800" b="1">
                <a:solidFill>
                  <a:srgbClr val="253356"/>
                </a:solidFill>
                <a:latin typeface="High Tower Text" panose="02040502050506030303" pitchFamily="18" charset="0"/>
              </a:rPr>
              <a:t>     </a:t>
            </a:r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A computational technique applied to identify novel drug from chemical compound libraries.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8C911-B8A0-01F3-3248-18BF8670DC25}"/>
              </a:ext>
            </a:extLst>
          </p:cNvPr>
          <p:cNvSpPr txBox="1"/>
          <p:nvPr/>
        </p:nvSpPr>
        <p:spPr>
          <a:xfrm>
            <a:off x="5025432" y="1323185"/>
            <a:ext cx="617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>
                <a:solidFill>
                  <a:prstClr val="white"/>
                </a:solidFill>
                <a:latin typeface="Bell MT" panose="02020503060305020303" pitchFamily="18" charset="0"/>
              </a:rPr>
              <a:t>1</a:t>
            </a:r>
            <a:r>
              <a:rPr kumimoji="0" lang="en-I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gh Tower Text" panose="02040502050506030303" pitchFamily="18" charset="0"/>
              </a:rPr>
              <a:t>.</a:t>
            </a:r>
            <a:endParaRPr lang="en-IN" sz="4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AF592-9AB6-44F9-8A84-DEEFB4595928}"/>
              </a:ext>
            </a:extLst>
          </p:cNvPr>
          <p:cNvSpPr txBox="1"/>
          <p:nvPr/>
        </p:nvSpPr>
        <p:spPr>
          <a:xfrm>
            <a:off x="7170833" y="2004321"/>
            <a:ext cx="617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>
                <a:solidFill>
                  <a:prstClr val="white"/>
                </a:solidFill>
                <a:latin typeface="High Tower Text" panose="02040502050506030303" pitchFamily="18" charset="0"/>
              </a:rPr>
              <a:t>2</a:t>
            </a:r>
            <a:r>
              <a:rPr kumimoji="0" lang="en-I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gh Tower Text" panose="02040502050506030303" pitchFamily="18" charset="0"/>
              </a:rPr>
              <a:t>.</a:t>
            </a:r>
            <a:endParaRPr lang="en-IN" sz="44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F15B17D-163A-96C0-0B14-A4FADD297983}"/>
              </a:ext>
            </a:extLst>
          </p:cNvPr>
          <p:cNvGrpSpPr/>
          <p:nvPr/>
        </p:nvGrpSpPr>
        <p:grpSpPr>
          <a:xfrm>
            <a:off x="5353919" y="4087291"/>
            <a:ext cx="1702570" cy="1373357"/>
            <a:chOff x="5353919" y="4087291"/>
            <a:chExt cx="1702570" cy="13733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0E167B-2C8C-F75F-EE2E-2ACC2A06568F}"/>
                </a:ext>
              </a:extLst>
            </p:cNvPr>
            <p:cNvSpPr txBox="1"/>
            <p:nvPr/>
          </p:nvSpPr>
          <p:spPr>
            <a:xfrm>
              <a:off x="5353919" y="4158757"/>
              <a:ext cx="61772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400">
                  <a:solidFill>
                    <a:prstClr val="white"/>
                  </a:solidFill>
                  <a:latin typeface="High Tower Text" panose="02040502050506030303" pitchFamily="18" charset="0"/>
                </a:rPr>
                <a:t>3</a:t>
              </a:r>
              <a:r>
                <a:rPr kumimoji="0" lang="en-IN" sz="4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gh Tower Text" panose="02040502050506030303" pitchFamily="18" charset="0"/>
                </a:rPr>
                <a:t>.</a:t>
              </a:r>
              <a:endParaRPr lang="en-IN" sz="44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755D78-059C-D65C-7A7F-F2699DA7BD46}"/>
                </a:ext>
              </a:extLst>
            </p:cNvPr>
            <p:cNvGrpSpPr/>
            <p:nvPr/>
          </p:nvGrpSpPr>
          <p:grpSpPr>
            <a:xfrm>
              <a:off x="5683132" y="4087291"/>
              <a:ext cx="1373357" cy="1373357"/>
              <a:chOff x="5463089" y="4103776"/>
              <a:chExt cx="1373357" cy="137335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1636072-173B-14F3-745B-B8EF88B76791}"/>
                  </a:ext>
                </a:extLst>
              </p:cNvPr>
              <p:cNvSpPr/>
              <p:nvPr/>
            </p:nvSpPr>
            <p:spPr>
              <a:xfrm>
                <a:off x="5643154" y="4283891"/>
                <a:ext cx="864000" cy="5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0710DD-4C6D-DEB1-A743-48B8631E5D68}"/>
                  </a:ext>
                </a:extLst>
              </p:cNvPr>
              <p:cNvSpPr/>
              <p:nvPr/>
            </p:nvSpPr>
            <p:spPr>
              <a:xfrm>
                <a:off x="5762459" y="4454071"/>
                <a:ext cx="864000" cy="5308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1" name="Picture 4" descr="Homepage - Molecular Forecaster">
                <a:extLst>
                  <a:ext uri="{FF2B5EF4-FFF2-40B4-BE49-F238E27FC236}">
                    <a16:creationId xmlns:a16="http://schemas.microsoft.com/office/drawing/2014/main" id="{D182819E-4D9C-0D2C-AC6F-E7E0CDAD4E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3089" y="4103776"/>
                <a:ext cx="1373357" cy="1373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E02A02-5826-8691-8620-BD1720800C18}"/>
              </a:ext>
            </a:extLst>
          </p:cNvPr>
          <p:cNvSpPr txBox="1"/>
          <p:nvPr/>
        </p:nvSpPr>
        <p:spPr>
          <a:xfrm>
            <a:off x="4052086" y="2555317"/>
            <a:ext cx="617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>
                <a:solidFill>
                  <a:prstClr val="white"/>
                </a:solidFill>
                <a:latin typeface="High Tower Text" panose="02040502050506030303" pitchFamily="18" charset="0"/>
              </a:rPr>
              <a:t>4</a:t>
            </a:r>
            <a:r>
              <a:rPr kumimoji="0" lang="en-I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gh Tower Text" panose="02040502050506030303" pitchFamily="18" charset="0"/>
              </a:rPr>
              <a:t>.</a:t>
            </a:r>
            <a:endParaRPr lang="en-IN" sz="4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8CA3F-9D82-0B16-555A-7FB3999758BD}"/>
              </a:ext>
            </a:extLst>
          </p:cNvPr>
          <p:cNvSpPr txBox="1"/>
          <p:nvPr/>
        </p:nvSpPr>
        <p:spPr>
          <a:xfrm>
            <a:off x="2078444" y="7110922"/>
            <a:ext cx="75695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253356"/>
                </a:solidFill>
                <a:latin typeface="High Tower Text" panose="02040502050506030303" pitchFamily="18" charset="0"/>
              </a:rPr>
              <a:t>Binding Site Identification</a:t>
            </a:r>
          </a:p>
          <a:p>
            <a:pPr algn="ctr"/>
            <a:endParaRPr lang="en-IN" sz="4000" b="1">
              <a:latin typeface="High Tower Text" panose="0204050205050603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5DD35-4337-E8CB-D3A4-B6CEE8F5F922}"/>
              </a:ext>
            </a:extLst>
          </p:cNvPr>
          <p:cNvSpPr txBox="1"/>
          <p:nvPr/>
        </p:nvSpPr>
        <p:spPr>
          <a:xfrm>
            <a:off x="7170833" y="8557472"/>
            <a:ext cx="457824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>
                <a:solidFill>
                  <a:srgbClr val="253356"/>
                </a:solidFill>
                <a:latin typeface="High Tower Text"/>
                <a:cs typeface="Calibri" panose="020F0502020204030204"/>
              </a:rPr>
              <a:t>Binding site is the pocket or cavity on the surface of the protein where ligand or drug molecule binds.</a:t>
            </a:r>
          </a:p>
          <a:p>
            <a:pPr algn="just"/>
            <a:endParaRPr lang="en-US" sz="2800">
              <a:solidFill>
                <a:schemeClr val="accent1">
                  <a:lumMod val="50000"/>
                </a:schemeClr>
              </a:solidFill>
              <a:latin typeface="High Tower Tex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High Tower Text"/>
              <a:cs typeface="Calibri" panose="020F0502020204030204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944997-05FF-E725-1130-444A59FFD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97468"/>
              </p:ext>
            </p:extLst>
          </p:nvPr>
        </p:nvGraphicFramePr>
        <p:xfrm>
          <a:off x="484056" y="11980836"/>
          <a:ext cx="112097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4850">
                  <a:extLst>
                    <a:ext uri="{9D8B030D-6E8A-4147-A177-3AD203B41FA5}">
                      <a16:colId xmlns:a16="http://schemas.microsoft.com/office/drawing/2014/main" val="3822908914"/>
                    </a:ext>
                  </a:extLst>
                </a:gridCol>
                <a:gridCol w="5604850">
                  <a:extLst>
                    <a:ext uri="{9D8B030D-6E8A-4147-A177-3AD203B41FA5}">
                      <a16:colId xmlns:a16="http://schemas.microsoft.com/office/drawing/2014/main" val="1837303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High Tower Text"/>
                        </a:rPr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High Tower Text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9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solidFill>
                            <a:srgbClr val="253356"/>
                          </a:solidFill>
                          <a:latin typeface="High Tower Text"/>
                        </a:rPr>
                        <a:t>SiteComp</a:t>
                      </a:r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 Lin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Binding site comparison based on molecular interaction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44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solidFill>
                            <a:srgbClr val="253356"/>
                          </a:solidFill>
                          <a:latin typeface="High Tower Text"/>
                        </a:rPr>
                        <a:t>Cavitator</a:t>
                      </a:r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 Gao and Skolnick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Pocket prediction using a grid based geometric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58471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79C61AD3-8528-D65A-2945-D1254F13F339}"/>
              </a:ext>
            </a:extLst>
          </p:cNvPr>
          <p:cNvSpPr/>
          <p:nvPr/>
        </p:nvSpPr>
        <p:spPr>
          <a:xfrm>
            <a:off x="5643154" y="11410950"/>
            <a:ext cx="824730" cy="261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BAC8FC-B31E-B1C1-EF8F-2185C0D1CFFB}"/>
              </a:ext>
            </a:extLst>
          </p:cNvPr>
          <p:cNvGrpSpPr/>
          <p:nvPr/>
        </p:nvGrpSpPr>
        <p:grpSpPr>
          <a:xfrm>
            <a:off x="709221" y="8158385"/>
            <a:ext cx="5758663" cy="3513662"/>
            <a:chOff x="709221" y="8158385"/>
            <a:chExt cx="5758663" cy="351366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755422C-5B3E-FAE4-F2A8-8F112498D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1" y="8158385"/>
              <a:ext cx="5758663" cy="351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515165-9B61-E679-BA1A-B10699AE058E}"/>
                </a:ext>
              </a:extLst>
            </p:cNvPr>
            <p:cNvSpPr/>
            <p:nvPr/>
          </p:nvSpPr>
          <p:spPr>
            <a:xfrm>
              <a:off x="5643154" y="11346885"/>
              <a:ext cx="824730" cy="2610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4250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 animBg="1"/>
      <p:bldP spid="18" grpId="0" animBg="1"/>
      <p:bldP spid="3" grpId="0"/>
      <p:bldP spid="4" grpId="0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CF07EF-5935-4BED-7F27-D1410B08BF41}"/>
              </a:ext>
            </a:extLst>
          </p:cNvPr>
          <p:cNvSpPr txBox="1"/>
          <p:nvPr/>
        </p:nvSpPr>
        <p:spPr>
          <a:xfrm>
            <a:off x="2311247" y="3454"/>
            <a:ext cx="75695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253356"/>
                </a:solidFill>
                <a:latin typeface="High Tower Text" panose="02040502050506030303" pitchFamily="18" charset="0"/>
              </a:rPr>
              <a:t>Binding Site Identification</a:t>
            </a:r>
          </a:p>
          <a:p>
            <a:pPr algn="ctr"/>
            <a:endParaRPr lang="en-IN" sz="4000" b="1">
              <a:latin typeface="High Tower Text" panose="020405020505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D2BA3-CBBF-7928-E518-530C7F8F06B5}"/>
              </a:ext>
            </a:extLst>
          </p:cNvPr>
          <p:cNvSpPr txBox="1"/>
          <p:nvPr/>
        </p:nvSpPr>
        <p:spPr>
          <a:xfrm>
            <a:off x="7084688" y="1782753"/>
            <a:ext cx="443421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>
                <a:solidFill>
                  <a:srgbClr val="253356"/>
                </a:solidFill>
                <a:latin typeface="High Tower Text"/>
                <a:cs typeface="Calibri" panose="020F0502020204030204"/>
              </a:rPr>
              <a:t>Binding site is the pocket or cavity on the surface of the protein where ligand or drug molecule binds.</a:t>
            </a:r>
          </a:p>
          <a:p>
            <a:pPr algn="just"/>
            <a:endParaRPr lang="en-US" sz="2800">
              <a:solidFill>
                <a:srgbClr val="253356"/>
              </a:solidFill>
              <a:latin typeface="High Tower Tex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High Tower Text"/>
              <a:cs typeface="Calibri" panose="020F0502020204030204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C8BC87-5021-66B7-8E65-CDAEF9FF5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75987"/>
              </p:ext>
            </p:extLst>
          </p:nvPr>
        </p:nvGraphicFramePr>
        <p:xfrm>
          <a:off x="400930" y="4693193"/>
          <a:ext cx="1163937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9685">
                  <a:extLst>
                    <a:ext uri="{9D8B030D-6E8A-4147-A177-3AD203B41FA5}">
                      <a16:colId xmlns:a16="http://schemas.microsoft.com/office/drawing/2014/main" val="3822908914"/>
                    </a:ext>
                  </a:extLst>
                </a:gridCol>
                <a:gridCol w="5819685">
                  <a:extLst>
                    <a:ext uri="{9D8B030D-6E8A-4147-A177-3AD203B41FA5}">
                      <a16:colId xmlns:a16="http://schemas.microsoft.com/office/drawing/2014/main" val="1837303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High Tower Text"/>
                        </a:rPr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High Tower Text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9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solidFill>
                            <a:srgbClr val="253356"/>
                          </a:solidFill>
                          <a:latin typeface="High Tower Text"/>
                        </a:rPr>
                        <a:t>SiteComp</a:t>
                      </a:r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 Lin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Binding site comparison based on molecular interaction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44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solidFill>
                            <a:srgbClr val="253356"/>
                          </a:solidFill>
                          <a:latin typeface="High Tower Text"/>
                        </a:rPr>
                        <a:t>Cavitator</a:t>
                      </a:r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 Gao and Skolnick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Pocket prediction using a grid based geometric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58471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FE693910-9C5C-8C96-C09F-85BBB987CAF0}"/>
              </a:ext>
            </a:extLst>
          </p:cNvPr>
          <p:cNvSpPr txBox="1">
            <a:spLocks/>
          </p:cNvSpPr>
          <p:nvPr/>
        </p:nvSpPr>
        <p:spPr>
          <a:xfrm>
            <a:off x="952500" y="7070725"/>
            <a:ext cx="10515600" cy="817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rgbClr val="253356"/>
                </a:solidFill>
                <a:latin typeface="High Tower Text" panose="02040502050506030303" pitchFamily="18" charset="0"/>
              </a:rPr>
              <a:t>Docking</a:t>
            </a:r>
            <a:endParaRPr lang="en-IN" sz="4800">
              <a:solidFill>
                <a:srgbClr val="25335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B49E1-02E8-50BE-B629-76FA2469E8F5}"/>
              </a:ext>
            </a:extLst>
          </p:cNvPr>
          <p:cNvSpPr txBox="1"/>
          <p:nvPr/>
        </p:nvSpPr>
        <p:spPr>
          <a:xfrm>
            <a:off x="591123" y="8162700"/>
            <a:ext cx="508534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/>
                <a:cs typeface="Calibri"/>
              </a:rPr>
              <a:t>Molecular docking is one of the most well-known SBDD methods.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/>
                <a:cs typeface="Calibri"/>
              </a:rPr>
              <a:t>This method predicts the possible binding modes of a compound in a particular target binding site.</a:t>
            </a:r>
          </a:p>
          <a:p>
            <a:pPr marL="285750" indent="-285750">
              <a:buFont typeface="Arial"/>
              <a:buChar char="•"/>
            </a:pPr>
            <a:endParaRPr lang="en-US" sz="2800">
              <a:latin typeface="High Tower Text"/>
              <a:cs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1066EEC-642E-D51C-0502-221AEE631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06818"/>
              </p:ext>
            </p:extLst>
          </p:nvPr>
        </p:nvGraphicFramePr>
        <p:xfrm>
          <a:off x="378460" y="11694160"/>
          <a:ext cx="11140440" cy="1855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220">
                  <a:extLst>
                    <a:ext uri="{9D8B030D-6E8A-4147-A177-3AD203B41FA5}">
                      <a16:colId xmlns:a16="http://schemas.microsoft.com/office/drawing/2014/main" val="409896049"/>
                    </a:ext>
                  </a:extLst>
                </a:gridCol>
                <a:gridCol w="5570220">
                  <a:extLst>
                    <a:ext uri="{9D8B030D-6E8A-4147-A177-3AD203B41FA5}">
                      <a16:colId xmlns:a16="http://schemas.microsoft.com/office/drawing/2014/main" val="3901807197"/>
                    </a:ext>
                  </a:extLst>
                </a:gridCol>
              </a:tblGrid>
              <a:tr h="51650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High Tower Text"/>
                        </a:rPr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High Tower Text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322747"/>
                  </a:ext>
                </a:extLst>
              </a:tr>
              <a:tr h="51650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Docking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Flexible side chains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91744"/>
                  </a:ext>
                </a:extLst>
              </a:tr>
              <a:tr h="516507"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solidFill>
                            <a:srgbClr val="253356"/>
                          </a:solidFill>
                          <a:latin typeface="High Tower Text"/>
                        </a:rPr>
                        <a:t>cDocker</a:t>
                      </a:r>
                      <a:endParaRPr lang="en-US" sz="2400">
                        <a:solidFill>
                          <a:srgbClr val="253356"/>
                        </a:solidFill>
                        <a:latin typeface="High Tower Tex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Rigid body rotation followed by simulated annealing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5124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A8CF31A-9AC5-0968-D2B3-A602AFFBFAF1}"/>
              </a:ext>
            </a:extLst>
          </p:cNvPr>
          <p:cNvGrpSpPr/>
          <p:nvPr/>
        </p:nvGrpSpPr>
        <p:grpSpPr>
          <a:xfrm>
            <a:off x="6095999" y="8069326"/>
            <a:ext cx="5085341" cy="3308862"/>
            <a:chOff x="6580529" y="8130422"/>
            <a:chExt cx="5085341" cy="330886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774106A-2443-DB1E-C663-035022A7E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0529" y="8130422"/>
              <a:ext cx="5085341" cy="330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CE9721-D45A-A22C-3A09-C19D1687FC66}"/>
                </a:ext>
              </a:extLst>
            </p:cNvPr>
            <p:cNvSpPr/>
            <p:nvPr/>
          </p:nvSpPr>
          <p:spPr>
            <a:xfrm>
              <a:off x="10841140" y="11292539"/>
              <a:ext cx="824730" cy="1467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19DED8-9997-C9BA-DBE4-03D0D4AD8643}"/>
              </a:ext>
            </a:extLst>
          </p:cNvPr>
          <p:cNvGrpSpPr/>
          <p:nvPr/>
        </p:nvGrpSpPr>
        <p:grpSpPr>
          <a:xfrm>
            <a:off x="690738" y="1033685"/>
            <a:ext cx="5754308" cy="3426724"/>
            <a:chOff x="690737" y="1033685"/>
            <a:chExt cx="5758663" cy="351366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6586E11-16CA-7EB1-9A8D-0152EAB89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37" y="1033685"/>
              <a:ext cx="5758663" cy="3513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2BAFBA-DC8C-278B-085B-3C4C999840A0}"/>
                </a:ext>
              </a:extLst>
            </p:cNvPr>
            <p:cNvSpPr/>
            <p:nvPr/>
          </p:nvSpPr>
          <p:spPr>
            <a:xfrm>
              <a:off x="5603434" y="4276769"/>
              <a:ext cx="824730" cy="2610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95102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EE3BB3-1918-955E-BF3B-E5C63F2047D8}"/>
              </a:ext>
            </a:extLst>
          </p:cNvPr>
          <p:cNvSpPr txBox="1"/>
          <p:nvPr/>
        </p:nvSpPr>
        <p:spPr>
          <a:xfrm>
            <a:off x="838200" y="1461472"/>
            <a:ext cx="508534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/>
                <a:cs typeface="Calibri"/>
              </a:rPr>
              <a:t>Molecular docking is one of the most well-known SBDD methods.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/>
                <a:cs typeface="Calibri"/>
              </a:rPr>
              <a:t>This method predicts the possible binding modes of a compound in a particular target binding site.</a:t>
            </a:r>
          </a:p>
          <a:p>
            <a:pPr marL="285750" indent="-285750">
              <a:buFont typeface="Arial"/>
              <a:buChar char="•"/>
            </a:pPr>
            <a:endParaRPr lang="en-US" sz="2800">
              <a:latin typeface="High Tower Text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094F43-64F0-CD15-1313-0F381BCF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270896"/>
              </p:ext>
            </p:extLst>
          </p:nvPr>
        </p:nvGraphicFramePr>
        <p:xfrm>
          <a:off x="411130" y="4852427"/>
          <a:ext cx="11140440" cy="1855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220">
                  <a:extLst>
                    <a:ext uri="{9D8B030D-6E8A-4147-A177-3AD203B41FA5}">
                      <a16:colId xmlns:a16="http://schemas.microsoft.com/office/drawing/2014/main" val="409896049"/>
                    </a:ext>
                  </a:extLst>
                </a:gridCol>
                <a:gridCol w="5570220">
                  <a:extLst>
                    <a:ext uri="{9D8B030D-6E8A-4147-A177-3AD203B41FA5}">
                      <a16:colId xmlns:a16="http://schemas.microsoft.com/office/drawing/2014/main" val="3901807197"/>
                    </a:ext>
                  </a:extLst>
                </a:gridCol>
              </a:tblGrid>
              <a:tr h="51650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High Tower Text"/>
                        </a:rPr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High Tower Text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322747"/>
                  </a:ext>
                </a:extLst>
              </a:tr>
              <a:tr h="51650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Docking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Flexible side chains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91744"/>
                  </a:ext>
                </a:extLst>
              </a:tr>
              <a:tr h="516507"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solidFill>
                            <a:srgbClr val="253356"/>
                          </a:solidFill>
                          <a:latin typeface="High Tower Text"/>
                        </a:rPr>
                        <a:t>cDocker</a:t>
                      </a:r>
                      <a:endParaRPr lang="en-US" sz="2400">
                        <a:solidFill>
                          <a:srgbClr val="253356"/>
                        </a:solidFill>
                        <a:latin typeface="High Tower Tex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53356"/>
                          </a:solidFill>
                          <a:latin typeface="High Tower Text"/>
                        </a:rPr>
                        <a:t>Rigid body rotation followed by simulated annealing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51245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860D3D6A-B7B5-EA2D-5819-3DE585200204}"/>
              </a:ext>
            </a:extLst>
          </p:cNvPr>
          <p:cNvSpPr txBox="1">
            <a:spLocks/>
          </p:cNvSpPr>
          <p:nvPr/>
        </p:nvSpPr>
        <p:spPr>
          <a:xfrm>
            <a:off x="838200" y="7070725"/>
            <a:ext cx="10515600" cy="9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rgbClr val="253356"/>
                </a:solidFill>
                <a:latin typeface="High Tower Text" panose="02040502050506030303" pitchFamily="18" charset="0"/>
              </a:rPr>
              <a:t>Scoring</a:t>
            </a:r>
            <a:endParaRPr lang="en-IN" sz="4800">
              <a:solidFill>
                <a:srgbClr val="253356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614331-C97F-BE14-AFB0-CD946F0290CA}"/>
              </a:ext>
            </a:extLst>
          </p:cNvPr>
          <p:cNvGrpSpPr/>
          <p:nvPr/>
        </p:nvGrpSpPr>
        <p:grpSpPr>
          <a:xfrm>
            <a:off x="6268459" y="1312146"/>
            <a:ext cx="5085341" cy="3308863"/>
            <a:chOff x="6466229" y="1424822"/>
            <a:chExt cx="5085341" cy="330886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1BF1A8E-01DD-00AC-FB2D-16046291B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229" y="1424822"/>
              <a:ext cx="5085341" cy="330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1CC630-8F0D-5DE3-1F55-5C2EF8BB6C28}"/>
                </a:ext>
              </a:extLst>
            </p:cNvPr>
            <p:cNvSpPr/>
            <p:nvPr/>
          </p:nvSpPr>
          <p:spPr>
            <a:xfrm>
              <a:off x="10726840" y="4601029"/>
              <a:ext cx="824730" cy="132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0D24FB-99F4-E83C-DB10-93904D5E039E}"/>
              </a:ext>
            </a:extLst>
          </p:cNvPr>
          <p:cNvGrpSpPr/>
          <p:nvPr/>
        </p:nvGrpSpPr>
        <p:grpSpPr>
          <a:xfrm>
            <a:off x="556193" y="8566535"/>
            <a:ext cx="4827916" cy="3623209"/>
            <a:chOff x="556193" y="8566535"/>
            <a:chExt cx="4827916" cy="3623209"/>
          </a:xfrm>
        </p:grpSpPr>
        <p:pic>
          <p:nvPicPr>
            <p:cNvPr id="11" name="Picture 10" descr="Molecular Docking - Drug Design Org">
              <a:extLst>
                <a:ext uri="{FF2B5EF4-FFF2-40B4-BE49-F238E27FC236}">
                  <a16:creationId xmlns:a16="http://schemas.microsoft.com/office/drawing/2014/main" id="{D19A0008-A9C0-618C-4E53-B2F0E59B3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193" y="8566535"/>
              <a:ext cx="4827916" cy="362320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9A806E-F33F-43BD-5495-8ACC009EB31D}"/>
                </a:ext>
              </a:extLst>
            </p:cNvPr>
            <p:cNvSpPr/>
            <p:nvPr/>
          </p:nvSpPr>
          <p:spPr>
            <a:xfrm>
              <a:off x="4559379" y="11928647"/>
              <a:ext cx="824730" cy="2610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2E0773-0D92-7A19-8C6F-4E11384D7B7A}"/>
              </a:ext>
            </a:extLst>
          </p:cNvPr>
          <p:cNvSpPr txBox="1"/>
          <p:nvPr/>
        </p:nvSpPr>
        <p:spPr>
          <a:xfrm>
            <a:off x="4897595" y="296215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j-ea"/>
                <a:cs typeface="+mj-cs"/>
              </a:rPr>
              <a:t>Docking</a:t>
            </a:r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EDC4B0-5DBB-B2C7-2402-5F7E553124C3}"/>
              </a:ext>
            </a:extLst>
          </p:cNvPr>
          <p:cNvSpPr txBox="1"/>
          <p:nvPr/>
        </p:nvSpPr>
        <p:spPr>
          <a:xfrm>
            <a:off x="5981350" y="8359308"/>
            <a:ext cx="58679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rgbClr val="253356"/>
                </a:solidFill>
                <a:latin typeface="High Tower Text"/>
                <a:cs typeface="Calibri"/>
              </a:rPr>
              <a:t>It is a computational method that evaluates interaction between the compound and targets.</a:t>
            </a:r>
          </a:p>
          <a:p>
            <a:pPr algn="just"/>
            <a:r>
              <a:rPr lang="en-US" sz="2800">
                <a:solidFill>
                  <a:srgbClr val="253356"/>
                </a:solidFill>
                <a:latin typeface="High Tower Text"/>
                <a:cs typeface="Calibri"/>
              </a:rPr>
              <a:t>To identify active compounds frequently used scoring functions are:-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800" b="1">
                <a:solidFill>
                  <a:srgbClr val="253356"/>
                </a:solidFill>
                <a:latin typeface="High Tower Text"/>
                <a:cs typeface="Calibri"/>
              </a:rPr>
              <a:t>Force field based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800" b="1">
                <a:solidFill>
                  <a:srgbClr val="253356"/>
                </a:solidFill>
                <a:latin typeface="High Tower Text"/>
                <a:cs typeface="Calibri"/>
              </a:rPr>
              <a:t>Empirical based function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800" b="1">
                <a:solidFill>
                  <a:srgbClr val="253356"/>
                </a:solidFill>
                <a:latin typeface="High Tower Text"/>
                <a:cs typeface="Calibri"/>
              </a:rPr>
              <a:t>Knowledge based function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924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D9AA501-2702-E3A1-FB7C-B16570E484B1}"/>
              </a:ext>
            </a:extLst>
          </p:cNvPr>
          <p:cNvGrpSpPr/>
          <p:nvPr/>
        </p:nvGrpSpPr>
        <p:grpSpPr>
          <a:xfrm>
            <a:off x="439947" y="1662261"/>
            <a:ext cx="4827916" cy="3623209"/>
            <a:chOff x="439947" y="2055904"/>
            <a:chExt cx="4827916" cy="3623209"/>
          </a:xfrm>
        </p:grpSpPr>
        <p:pic>
          <p:nvPicPr>
            <p:cNvPr id="5" name="Picture 4" descr="Molecular Docking - Drug Design Org">
              <a:extLst>
                <a:ext uri="{FF2B5EF4-FFF2-40B4-BE49-F238E27FC236}">
                  <a16:creationId xmlns:a16="http://schemas.microsoft.com/office/drawing/2014/main" id="{C0BBBCBC-B6CA-C7ED-962E-A4C24097E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47" y="2055904"/>
              <a:ext cx="4827916" cy="36232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D37FE0-526D-B7C0-E9C5-3DF5E354D092}"/>
                </a:ext>
              </a:extLst>
            </p:cNvPr>
            <p:cNvSpPr/>
            <p:nvPr/>
          </p:nvSpPr>
          <p:spPr>
            <a:xfrm>
              <a:off x="4443133" y="5548564"/>
              <a:ext cx="824730" cy="1305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8C1E670-1A99-6265-33EC-B6111CF776BE}"/>
              </a:ext>
            </a:extLst>
          </p:cNvPr>
          <p:cNvSpPr txBox="1"/>
          <p:nvPr/>
        </p:nvSpPr>
        <p:spPr>
          <a:xfrm>
            <a:off x="4984955" y="338418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253356"/>
                </a:solidFill>
                <a:latin typeface="High Tower Text" panose="02040502050506030303" pitchFamily="18" charset="0"/>
              </a:rPr>
              <a:t>Scoring</a:t>
            </a:r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03871-1EB4-2663-024F-43290BE75099}"/>
              </a:ext>
            </a:extLst>
          </p:cNvPr>
          <p:cNvSpPr txBox="1"/>
          <p:nvPr/>
        </p:nvSpPr>
        <p:spPr>
          <a:xfrm>
            <a:off x="5683385" y="1662261"/>
            <a:ext cx="58679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rgbClr val="253356"/>
                </a:solidFill>
                <a:latin typeface="High Tower Text"/>
                <a:cs typeface="Calibri"/>
              </a:rPr>
              <a:t>It is a computational method that evaluates interaction between the compound and targets.</a:t>
            </a:r>
          </a:p>
          <a:p>
            <a:pPr algn="just"/>
            <a:r>
              <a:rPr lang="en-US" sz="2800">
                <a:solidFill>
                  <a:srgbClr val="253356"/>
                </a:solidFill>
                <a:latin typeface="High Tower Text"/>
                <a:cs typeface="Calibri"/>
              </a:rPr>
              <a:t>To identify active compounds frequently used scoring functions are:-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800" b="1">
                <a:solidFill>
                  <a:srgbClr val="253356"/>
                </a:solidFill>
                <a:latin typeface="High Tower Text"/>
                <a:cs typeface="Calibri"/>
              </a:rPr>
              <a:t>Force field based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800" b="1">
                <a:solidFill>
                  <a:srgbClr val="253356"/>
                </a:solidFill>
                <a:latin typeface="High Tower Text"/>
                <a:cs typeface="Calibri"/>
              </a:rPr>
              <a:t>Empirical based function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800" b="1">
                <a:solidFill>
                  <a:srgbClr val="253356"/>
                </a:solidFill>
                <a:latin typeface="High Tower Text"/>
                <a:cs typeface="Calibri"/>
              </a:rPr>
              <a:t>Knowledge based function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83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93C21-C2F5-61CF-EC13-3856BB135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93329967-B270-323B-32E8-1F89892E8F36}"/>
              </a:ext>
            </a:extLst>
          </p:cNvPr>
          <p:cNvSpPr/>
          <p:nvPr/>
        </p:nvSpPr>
        <p:spPr>
          <a:xfrm>
            <a:off x="2688609" y="383607"/>
            <a:ext cx="6416569" cy="6090785"/>
          </a:xfrm>
          <a:prstGeom prst="flowChartConnector">
            <a:avLst/>
          </a:prstGeom>
          <a:gradFill flip="none" rotWithShape="1">
            <a:gsLst>
              <a:gs pos="68000">
                <a:srgbClr val="00B0AC"/>
              </a:gs>
              <a:gs pos="39000">
                <a:srgbClr val="7FF626"/>
              </a:gs>
              <a:gs pos="11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317500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56B8E-88F4-F933-9DBE-ACCCF24C7B4C}"/>
              </a:ext>
            </a:extLst>
          </p:cNvPr>
          <p:cNvSpPr txBox="1"/>
          <p:nvPr/>
        </p:nvSpPr>
        <p:spPr>
          <a:xfrm>
            <a:off x="2688608" y="2767279"/>
            <a:ext cx="64165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chemeClr val="tx2">
                    <a:lumMod val="50000"/>
                  </a:schemeClr>
                </a:solidFill>
                <a:latin typeface="High Tower Text" panose="02040502050506030303" pitchFamily="18" charset="0"/>
              </a:rPr>
              <a:t>LBDD</a:t>
            </a:r>
            <a:endParaRPr lang="en-IN" sz="8000" b="1">
              <a:solidFill>
                <a:schemeClr val="tx2">
                  <a:lumMod val="5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1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/>
    </mc:Choice>
    <mc:Fallback xmlns="">
      <p:transition spd="slow"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A05DF-B75E-185A-0407-17C2E24C2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094351-A8E8-098C-184F-75684EFF3CF3}"/>
              </a:ext>
            </a:extLst>
          </p:cNvPr>
          <p:cNvSpPr txBox="1"/>
          <p:nvPr/>
        </p:nvSpPr>
        <p:spPr>
          <a:xfrm>
            <a:off x="1614053" y="321993"/>
            <a:ext cx="9172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>
                <a:ln>
                  <a:noFill/>
                </a:ln>
                <a:solidFill>
                  <a:srgbClr val="002448"/>
                </a:solidFill>
                <a:effectLst/>
                <a:uLnTx/>
                <a:uFillTx/>
                <a:latin typeface="High Tower Text" panose="02040502050506030303" pitchFamily="18" charset="0"/>
                <a:cs typeface="Lao UI" panose="020B0502040204020203" pitchFamily="34" charset="0"/>
              </a:rPr>
              <a:t>LBDD: Ligand Based Drug Design</a:t>
            </a:r>
            <a:endParaRPr kumimoji="0" lang="en-IN" sz="4800" b="1" i="0" u="none" strike="noStrike" kern="1200" cap="none" spc="0" normalizeH="0" baseline="0">
              <a:ln>
                <a:noFill/>
              </a:ln>
              <a:solidFill>
                <a:srgbClr val="002448"/>
              </a:solidFill>
              <a:effectLst/>
              <a:uLnTx/>
              <a:uFillTx/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ED510A4F-8D69-1867-6422-CEFA463662EC}"/>
              </a:ext>
            </a:extLst>
          </p:cNvPr>
          <p:cNvSpPr/>
          <p:nvPr/>
        </p:nvSpPr>
        <p:spPr>
          <a:xfrm>
            <a:off x="-1644000" y="-4311000"/>
            <a:ext cx="15480000" cy="15480000"/>
          </a:xfrm>
          <a:prstGeom prst="flowChartConnector">
            <a:avLst/>
          </a:prstGeom>
          <a:noFill/>
          <a:ln w="317500">
            <a:solidFill>
              <a:schemeClr val="bg1">
                <a:alpha val="92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E21BD-EC9D-DD55-B24D-01887F6FDFA7}"/>
              </a:ext>
            </a:extLst>
          </p:cNvPr>
          <p:cNvSpPr txBox="1"/>
          <p:nvPr/>
        </p:nvSpPr>
        <p:spPr>
          <a:xfrm>
            <a:off x="944426" y="2144511"/>
            <a:ext cx="44810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>
                <a:solidFill>
                  <a:schemeClr val="tx2">
                    <a:lumMod val="50000"/>
                  </a:schemeClr>
                </a:solidFill>
                <a:latin typeface="High Tower Text" panose="02040502050506030303" pitchFamily="18" charset="0"/>
              </a:rPr>
              <a:t>LBDD is a drug discovery method that uses the biological activity of a ligand to create new drugs that interact with a specific target.</a:t>
            </a:r>
            <a:endParaRPr lang="en-IN" sz="2800">
              <a:solidFill>
                <a:schemeClr val="tx2">
                  <a:lumMod val="5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181FA-7E55-6612-081A-7264D8D72C81}"/>
              </a:ext>
            </a:extLst>
          </p:cNvPr>
          <p:cNvSpPr txBox="1"/>
          <p:nvPr/>
        </p:nvSpPr>
        <p:spPr>
          <a:xfrm>
            <a:off x="5132435" y="7078889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253356"/>
                </a:solidFill>
                <a:latin typeface="High Tower Text" panose="02040502050506030303" pitchFamily="18" charset="0"/>
              </a:rPr>
              <a:t>QSAR</a:t>
            </a:r>
            <a:endParaRPr lang="en-IN" sz="48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F019A-920F-A2FE-0328-FE2CF0F5C226}"/>
              </a:ext>
            </a:extLst>
          </p:cNvPr>
          <p:cNvSpPr txBox="1"/>
          <p:nvPr/>
        </p:nvSpPr>
        <p:spPr>
          <a:xfrm>
            <a:off x="449990" y="7944645"/>
            <a:ext cx="10050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Quantitative structure-activity relationship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QSAR=chemical structure of a drug *Biological activity</a:t>
            </a:r>
            <a:endParaRPr lang="en-IN" sz="2800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2050" name="Picture 2" descr="Ligand-Based Approaches - Drug Design Org">
            <a:extLst>
              <a:ext uri="{FF2B5EF4-FFF2-40B4-BE49-F238E27FC236}">
                <a16:creationId xmlns:a16="http://schemas.microsoft.com/office/drawing/2014/main" id="{E8B2F8FF-A25C-FAD2-B9BA-4B64E7E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6" t="9908" r="16080" b="6567"/>
          <a:stretch/>
        </p:blipFill>
        <p:spPr bwMode="auto">
          <a:xfrm>
            <a:off x="5782153" y="1784078"/>
            <a:ext cx="5450644" cy="36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QSAR - Drug Design Org">
            <a:extLst>
              <a:ext uri="{FF2B5EF4-FFF2-40B4-BE49-F238E27FC236}">
                <a16:creationId xmlns:a16="http://schemas.microsoft.com/office/drawing/2014/main" id="{891AD542-1DBE-7E3F-BD93-EE583D6D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1" b="6323"/>
          <a:stretch/>
        </p:blipFill>
        <p:spPr bwMode="auto">
          <a:xfrm>
            <a:off x="2208301" y="9096383"/>
            <a:ext cx="7143750" cy="388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33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839045-60B8-4600-B600-7E2CD5DB661D}"/>
              </a:ext>
            </a:extLst>
          </p:cNvPr>
          <p:cNvSpPr txBox="1"/>
          <p:nvPr/>
        </p:nvSpPr>
        <p:spPr>
          <a:xfrm>
            <a:off x="5132435" y="201839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253356"/>
                </a:solidFill>
                <a:latin typeface="High Tower Text" panose="02040502050506030303" pitchFamily="18" charset="0"/>
              </a:rPr>
              <a:t>QSAR</a:t>
            </a:r>
            <a:endParaRPr lang="en-IN" sz="48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0124C-6EF2-4A6E-A02E-4CFB84505244}"/>
              </a:ext>
            </a:extLst>
          </p:cNvPr>
          <p:cNvSpPr txBox="1"/>
          <p:nvPr/>
        </p:nvSpPr>
        <p:spPr>
          <a:xfrm>
            <a:off x="449990" y="1067595"/>
            <a:ext cx="10050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Quantitative structure-activity relationship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QSAR=chemical structure of a drug *Biological activity</a:t>
            </a:r>
            <a:endParaRPr lang="en-IN" sz="2800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7EBFE-7B5D-60AD-D239-0AF010C23F6B}"/>
              </a:ext>
            </a:extLst>
          </p:cNvPr>
          <p:cNvSpPr txBox="1"/>
          <p:nvPr/>
        </p:nvSpPr>
        <p:spPr>
          <a:xfrm>
            <a:off x="2809290" y="7273157"/>
            <a:ext cx="7045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High Tower Text" panose="02040502050506030303" pitchFamily="18" charset="0"/>
              </a:rPr>
              <a:t>Pharmacophore Modelling</a:t>
            </a:r>
            <a:endParaRPr lang="en-IN" sz="4800" b="1">
              <a:latin typeface="High Tower Text" panose="02040502050506030303" pitchFamily="18" charset="0"/>
            </a:endParaRPr>
          </a:p>
        </p:txBody>
      </p:sp>
      <p:pic>
        <p:nvPicPr>
          <p:cNvPr id="9" name="inondu">
            <a:hlinkClick r:id="" action="ppaction://media"/>
            <a:extLst>
              <a:ext uri="{FF2B5EF4-FFF2-40B4-BE49-F238E27FC236}">
                <a16:creationId xmlns:a16="http://schemas.microsoft.com/office/drawing/2014/main" id="{5CC2524A-A03F-A1EE-603E-E402895CD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012" y="8176666"/>
            <a:ext cx="7215796" cy="3880192"/>
          </a:xfrm>
          <a:prstGeom prst="rect">
            <a:avLst/>
          </a:prstGeom>
        </p:spPr>
      </p:pic>
      <p:pic>
        <p:nvPicPr>
          <p:cNvPr id="1026" name="Picture 2" descr="QSAR - Drug Design Org">
            <a:extLst>
              <a:ext uri="{FF2B5EF4-FFF2-40B4-BE49-F238E27FC236}">
                <a16:creationId xmlns:a16="http://schemas.microsoft.com/office/drawing/2014/main" id="{30D6F7C4-F4EE-486C-FDE7-95EE79713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1" b="6323"/>
          <a:stretch/>
        </p:blipFill>
        <p:spPr bwMode="auto">
          <a:xfrm>
            <a:off x="2286455" y="2212202"/>
            <a:ext cx="7143750" cy="388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3AF0B7-7BA5-0944-3277-A25BA936EE4D}"/>
              </a:ext>
            </a:extLst>
          </p:cNvPr>
          <p:cNvSpPr txBox="1"/>
          <p:nvPr/>
        </p:nvSpPr>
        <p:spPr>
          <a:xfrm flipH="1">
            <a:off x="622298" y="12495355"/>
            <a:ext cx="11049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Defines the relative positions of the binding groups.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Helps to know Active conformation.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Defines the essential features of one or more molecules with the same biological activity.</a:t>
            </a:r>
            <a:endParaRPr lang="en-IN" sz="2800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278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ondu">
            <a:hlinkClick r:id="" action="ppaction://media"/>
            <a:extLst>
              <a:ext uri="{FF2B5EF4-FFF2-40B4-BE49-F238E27FC236}">
                <a16:creationId xmlns:a16="http://schemas.microsoft.com/office/drawing/2014/main" id="{FCCEFF32-1B4E-49DA-94C3-813DA9B70F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012" y="1017554"/>
            <a:ext cx="7215796" cy="3880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56508A-5EBC-4CFC-9097-E7ECF5355AAE}"/>
              </a:ext>
            </a:extLst>
          </p:cNvPr>
          <p:cNvSpPr txBox="1"/>
          <p:nvPr/>
        </p:nvSpPr>
        <p:spPr>
          <a:xfrm>
            <a:off x="2809290" y="186557"/>
            <a:ext cx="7045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latin typeface="High Tower Text" panose="02040502050506030303" pitchFamily="18" charset="0"/>
              </a:rPr>
              <a:t>Pharmacophore Modelling</a:t>
            </a:r>
            <a:endParaRPr lang="en-IN" sz="4800" b="1">
              <a:latin typeface="High Tower Text" panose="0204050205050603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16FCB-0780-442A-8A48-3EE2FDEC1E03}"/>
              </a:ext>
            </a:extLst>
          </p:cNvPr>
          <p:cNvSpPr txBox="1"/>
          <p:nvPr/>
        </p:nvSpPr>
        <p:spPr>
          <a:xfrm flipH="1">
            <a:off x="622298" y="4932505"/>
            <a:ext cx="11049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Defines the relative positions of the binding groups.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Helps to know Active conformation.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Defines the essential features of one or more molecules with the same biological activity.</a:t>
            </a:r>
            <a:endParaRPr lang="en-IN" sz="2800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44D71-0C4A-131C-5C8C-38B6EEF642D5}"/>
              </a:ext>
            </a:extLst>
          </p:cNvPr>
          <p:cNvSpPr txBox="1"/>
          <p:nvPr/>
        </p:nvSpPr>
        <p:spPr>
          <a:xfrm>
            <a:off x="4513944" y="7385659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+mn-cs"/>
              </a:rPr>
              <a:t>3D QSAR</a:t>
            </a:r>
            <a:endParaRPr kumimoji="0" lang="en-IN" sz="4800" b="1" i="0" u="none" strike="noStrike" kern="1200" cap="none" spc="0" normalizeH="0" baseline="0" noProof="0">
              <a:ln>
                <a:noFill/>
              </a:ln>
              <a:solidFill>
                <a:srgbClr val="253356"/>
              </a:solidFill>
              <a:effectLst/>
              <a:uLnTx/>
              <a:uFillTx/>
              <a:latin typeface="High Tower Text" panose="02040502050506030303" pitchFamily="18" charset="0"/>
              <a:ea typeface="+mn-ea"/>
              <a:cs typeface="+mn-cs"/>
            </a:endParaRPr>
          </a:p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9CC2B-05FB-C338-35A3-B9FD1E8859CC}"/>
              </a:ext>
            </a:extLst>
          </p:cNvPr>
          <p:cNvSpPr txBox="1"/>
          <p:nvPr/>
        </p:nvSpPr>
        <p:spPr>
          <a:xfrm>
            <a:off x="1423629" y="9511798"/>
            <a:ext cx="43294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latin typeface="High Tower Text" panose="02040502050506030303" pitchFamily="18" charset="0"/>
              </a:rPr>
              <a:t>Based on mapping and comparison of steric and electrostatic field around set of ligands.</a:t>
            </a:r>
            <a:endParaRPr lang="en-IN" sz="2800">
              <a:latin typeface="High Tower Text" panose="0204050205050603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6EF31-2BE2-A265-CD5F-61F6FF39D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" b="14900"/>
          <a:stretch/>
        </p:blipFill>
        <p:spPr>
          <a:xfrm>
            <a:off x="6807201" y="8785270"/>
            <a:ext cx="4388852" cy="36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B1271A-C744-8A08-B191-B75119CBCC66}"/>
              </a:ext>
            </a:extLst>
          </p:cNvPr>
          <p:cNvSpPr txBox="1"/>
          <p:nvPr/>
        </p:nvSpPr>
        <p:spPr>
          <a:xfrm>
            <a:off x="4513944" y="394920"/>
            <a:ext cx="2807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+mn-cs"/>
              </a:rPr>
              <a:t>3D QSAR</a:t>
            </a:r>
            <a:endParaRPr kumimoji="0" lang="en-IN" sz="4800" b="1" i="0" u="none" strike="noStrike" kern="1200" cap="none" spc="0" normalizeH="0" baseline="0" noProof="0">
              <a:ln>
                <a:noFill/>
              </a:ln>
              <a:solidFill>
                <a:srgbClr val="253356"/>
              </a:solidFill>
              <a:effectLst/>
              <a:uLnTx/>
              <a:uFillTx/>
              <a:latin typeface="High Tower Text" panose="02040502050506030303" pitchFamily="18" charset="0"/>
              <a:ea typeface="+mn-ea"/>
              <a:cs typeface="+mn-cs"/>
            </a:endParaRPr>
          </a:p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616902-2420-721D-48F2-BF5B82008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91" y="9076658"/>
            <a:ext cx="5013809" cy="2852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55D39C-81E2-A6DE-3EB6-6DC9F1CC9DD1}"/>
              </a:ext>
            </a:extLst>
          </p:cNvPr>
          <p:cNvSpPr txBox="1"/>
          <p:nvPr/>
        </p:nvSpPr>
        <p:spPr>
          <a:xfrm>
            <a:off x="5753100" y="9238891"/>
            <a:ext cx="582192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Homology modeling of Tip60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SBDD: Tip60 inhibitor to fit a specific pocket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TH1834: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Inhibits Tip60 activity in vitro.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Results in apoptosis.</a:t>
            </a:r>
          </a:p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5B0666-0947-132C-26A6-DB93F65E4078}"/>
              </a:ext>
            </a:extLst>
          </p:cNvPr>
          <p:cNvSpPr txBox="1"/>
          <p:nvPr/>
        </p:nvSpPr>
        <p:spPr>
          <a:xfrm>
            <a:off x="2850558" y="7047975"/>
            <a:ext cx="6490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igh Tower Text" panose="02040502050506030303" pitchFamily="18" charset="0"/>
                <a:ea typeface="+mj-ea"/>
                <a:cs typeface="+mj-cs"/>
              </a:rPr>
              <a:t>SBDD Discovered Drug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DBCEE-88FB-C633-A97B-9D22266F9E4D}"/>
              </a:ext>
            </a:extLst>
          </p:cNvPr>
          <p:cNvSpPr txBox="1"/>
          <p:nvPr/>
        </p:nvSpPr>
        <p:spPr>
          <a:xfrm>
            <a:off x="1253933" y="11837002"/>
            <a:ext cx="3984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  <a:latin typeface="High Tower Text" panose="02040502050506030303" pitchFamily="18" charset="0"/>
              </a:rPr>
              <a:t>Structure of Tip60 HAT</a:t>
            </a:r>
            <a:endParaRPr lang="en-IN" sz="280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F009D-70AB-4849-777D-20F50342F0A9}"/>
              </a:ext>
            </a:extLst>
          </p:cNvPr>
          <p:cNvSpPr txBox="1"/>
          <p:nvPr/>
        </p:nvSpPr>
        <p:spPr>
          <a:xfrm>
            <a:off x="1423629" y="2521059"/>
            <a:ext cx="43294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latin typeface="High Tower Text" panose="02040502050506030303" pitchFamily="18" charset="0"/>
              </a:rPr>
              <a:t>Based on mapping and comparison of steric and electrostatic field around set of ligands.</a:t>
            </a:r>
            <a:endParaRPr lang="en-IN" sz="2800">
              <a:latin typeface="High Tower Text" panose="0204050205050603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2E3DE5-E8CF-02F7-9613-4CC4ABB90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" b="14900"/>
          <a:stretch/>
        </p:blipFill>
        <p:spPr>
          <a:xfrm>
            <a:off x="6807201" y="1794531"/>
            <a:ext cx="4388852" cy="3615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451C9-331B-CE9B-337F-9C75849C34F4}"/>
              </a:ext>
            </a:extLst>
          </p:cNvPr>
          <p:cNvSpPr txBox="1"/>
          <p:nvPr/>
        </p:nvSpPr>
        <p:spPr>
          <a:xfrm>
            <a:off x="1943099" y="8039215"/>
            <a:ext cx="869540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253356"/>
                </a:solidFill>
                <a:latin typeface="High Tower Text" panose="02040502050506030303" pitchFamily="18" charset="0"/>
              </a:rPr>
              <a:t>TH1834: A Tip60 (histone acetyltransferase) inhibitor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8384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F41DB-8933-DDA0-908A-49BA8889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C0EEF2D-A5CF-7E30-27E9-8E735ED5C33D}"/>
              </a:ext>
            </a:extLst>
          </p:cNvPr>
          <p:cNvGrpSpPr/>
          <p:nvPr/>
        </p:nvGrpSpPr>
        <p:grpSpPr>
          <a:xfrm>
            <a:off x="-1375262" y="-4108218"/>
            <a:ext cx="13191829" cy="12031121"/>
            <a:chOff x="-981650" y="-1327973"/>
            <a:chExt cx="13191829" cy="1203112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9F30C9-1181-5A25-227F-AE670EC61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206698">
              <a:off x="5769307" y="1922734"/>
              <a:ext cx="1405069" cy="8035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222225-861B-EFDC-5348-F321AB227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8363">
              <a:off x="8137393" y="2550755"/>
              <a:ext cx="2205596" cy="12613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732DBC-6B7D-1928-BB76-36ACBA08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71811">
              <a:off x="3211071" y="2584365"/>
              <a:ext cx="2205596" cy="126134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0E330C-75F3-D206-B9A5-E9D46BD4C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357226">
              <a:off x="3117635" y="6225956"/>
              <a:ext cx="2205596" cy="126134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296949B-AF36-44B9-0A5A-722D1113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454239">
              <a:off x="-297528" y="5065363"/>
              <a:ext cx="2205596" cy="12613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0816AE5-E2FC-A11F-5567-C4F35F11D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506750">
              <a:off x="-981650" y="1120721"/>
              <a:ext cx="2205596" cy="126134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167F11-A141-4759-C756-2AD065F7B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72566">
              <a:off x="7367288" y="6052285"/>
              <a:ext cx="2205596" cy="126134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6AD4875-1DDD-EE0A-1765-C3A01746C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644178">
              <a:off x="-944631" y="6232524"/>
              <a:ext cx="2205596" cy="126134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B714DE6-E32A-7CFE-B755-6679AAE96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316543">
              <a:off x="5588476" y="6994177"/>
              <a:ext cx="2205596" cy="126134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94B8E70-9123-6BF2-0E21-95E0F65DA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683615">
              <a:off x="-478689" y="3005716"/>
              <a:ext cx="2205596" cy="126134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7DF65CB-3801-8DD4-F8D7-08B116F40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467003">
              <a:off x="1887093" y="5344417"/>
              <a:ext cx="2205596" cy="1261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D982F19-B533-1F2F-55B5-2AC9BAB9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393644">
              <a:off x="9518593" y="7045819"/>
              <a:ext cx="2205596" cy="126134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7046C67-7FE3-0DC1-938E-A1F69A4A9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393860">
              <a:off x="9806036" y="5086694"/>
              <a:ext cx="2205596" cy="126134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699507-3985-372C-6151-269EC6C28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301975">
              <a:off x="-162514" y="-929230"/>
              <a:ext cx="2205596" cy="126134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C934D8F-6784-A4A9-FDE4-CD20A366F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13222">
              <a:off x="5436771" y="477861"/>
              <a:ext cx="2205596" cy="126134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1BA408D-461B-9137-612D-319905DBA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166377">
              <a:off x="10004583" y="408599"/>
              <a:ext cx="2205596" cy="126134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0EA19A-AC20-4FFF-CF1F-468921CA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451216">
              <a:off x="5064880" y="-855849"/>
              <a:ext cx="2205596" cy="126134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D7A22E7-06B3-4ECB-519E-29B9905A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432208">
              <a:off x="-669067" y="8341051"/>
              <a:ext cx="2205596" cy="126134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E25CF3A-5E17-E28F-20C8-4970BB47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8363">
              <a:off x="2012142" y="9441801"/>
              <a:ext cx="2205596" cy="126134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F0E28A0-CDF1-019D-DAF2-61AFEC4E6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56098">
              <a:off x="2990386" y="7659916"/>
              <a:ext cx="2205596" cy="126134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1C8DC7B-ED6C-CDAC-FC77-65BACDFEC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139468">
              <a:off x="7423001" y="8208676"/>
              <a:ext cx="2205596" cy="126134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5E1A0D2-003F-D316-4967-BC5711DF2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975522">
              <a:off x="9255562" y="-836965"/>
              <a:ext cx="2205596" cy="1261347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CE1166-42F5-CA9F-5593-08C3B683A364}"/>
              </a:ext>
            </a:extLst>
          </p:cNvPr>
          <p:cNvGrpSpPr/>
          <p:nvPr/>
        </p:nvGrpSpPr>
        <p:grpSpPr>
          <a:xfrm>
            <a:off x="-1341658" y="-6406602"/>
            <a:ext cx="14839774" cy="14352048"/>
            <a:chOff x="-1018352" y="-3097018"/>
            <a:chExt cx="14839774" cy="14352048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7C37105-B3D5-EFFC-8F9F-F250B0E7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702084">
              <a:off x="-155074" y="-1995616"/>
              <a:ext cx="5145354" cy="294255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87C87C4-C642-53C8-9258-73E99C51C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228826">
              <a:off x="9493423" y="7569122"/>
              <a:ext cx="4327999" cy="2475117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5043FED3-7602-916B-69C1-E441E39C0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872144">
              <a:off x="3198985" y="5224316"/>
              <a:ext cx="5240438" cy="2996927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3640C619-896A-ECA8-5762-D00A4DDA8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287321">
              <a:off x="7201894" y="-252028"/>
              <a:ext cx="3128069" cy="224196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A4C0D57-CEA7-8412-E915-2AEB79A4C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647670">
              <a:off x="4495077" y="2660417"/>
              <a:ext cx="3949299" cy="2258544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BBAE987-49B5-0E16-7F96-6653BDA42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209216">
              <a:off x="7290936" y="8316326"/>
              <a:ext cx="5138629" cy="2938704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C206408-C838-EC3D-8EA8-E6487F23E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54729">
              <a:off x="2646836" y="7487194"/>
              <a:ext cx="5756715" cy="329217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41C8595-401B-5201-2D3B-55B55201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629726">
              <a:off x="-1192445" y="1132579"/>
              <a:ext cx="6178982" cy="3533666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E325EED-3B42-13CE-76BE-ABA9F5E06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18973">
              <a:off x="8291110" y="1888211"/>
              <a:ext cx="5138629" cy="2938704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46EC856-C408-F56F-BCF8-9624ECDBE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261885">
              <a:off x="7984563" y="6049079"/>
              <a:ext cx="3659415" cy="209276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10DFCBA-B920-44A0-5D51-FF99FF7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25879" y1="63128" x2="32588" y2="76816"/>
                          <a14:backgroundMark x1="32588" y1="76816" x2="43450" y2="74022"/>
                          <a14:backgroundMark x1="43450" y1="74022" x2="51278" y2="76816"/>
                        </a14:backgroundRemoval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395312">
              <a:off x="-1018352" y="6306336"/>
              <a:ext cx="5865237" cy="335424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94A08DD-4EBA-7D44-6891-F2C8B75C4E2B}"/>
              </a:ext>
            </a:extLst>
          </p:cNvPr>
          <p:cNvSpPr txBox="1"/>
          <p:nvPr/>
        </p:nvSpPr>
        <p:spPr>
          <a:xfrm>
            <a:off x="512491" y="579047"/>
            <a:ext cx="10805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cs typeface="Lao UI" panose="020B0502040204020203" pitchFamily="34" charset="0"/>
              </a:rPr>
              <a:t>Role </a:t>
            </a:r>
            <a:r>
              <a:rPr lang="en-US" sz="4800" b="1">
                <a:solidFill>
                  <a:schemeClr val="accent1">
                    <a:lumMod val="50000"/>
                  </a:schemeClr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o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cs typeface="Lao UI" panose="020B0502040204020203" pitchFamily="34" charset="0"/>
              </a:rPr>
              <a:t>f Computer Aided Drug Design in Modern Drug Discovery</a:t>
            </a:r>
            <a:endParaRPr lang="en-IN" sz="4800">
              <a:solidFill>
                <a:schemeClr val="accent1">
                  <a:lumMod val="5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EA90A-F9E8-74BF-FCB8-4670450895E2}"/>
              </a:ext>
            </a:extLst>
          </p:cNvPr>
          <p:cNvSpPr txBox="1"/>
          <p:nvPr/>
        </p:nvSpPr>
        <p:spPr>
          <a:xfrm>
            <a:off x="7274579" y="2778943"/>
            <a:ext cx="4259280" cy="2203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3000"/>
              <a:buFontTx/>
              <a:buNone/>
              <a:tabLst/>
              <a:defRPr/>
            </a:pPr>
            <a:r>
              <a:rPr kumimoji="0" lang="en" sz="28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ea typeface="Verdana" panose="020B0604030504040204" pitchFamily="34" charset="0"/>
                <a:cs typeface="GIST-TMOTChandra" panose="00000700000000000000" pitchFamily="2" charset="0"/>
              </a:rPr>
              <a:t>PRESENTED BY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igh Tower Text" panose="02040502050506030303" pitchFamily="18" charset="0"/>
              <a:ea typeface="Verdana" panose="020B0604030504040204" pitchFamily="34" charset="0"/>
              <a:cs typeface="GIST-TMOTChandra" panose="000007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ea typeface="Verdana"/>
                <a:cs typeface="GIST-TMOTChandra" panose="00000700000000000000" pitchFamily="2" charset="0"/>
              </a:rPr>
              <a:t>Jwalamala</a:t>
            </a: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ea typeface="Verdana"/>
                <a:cs typeface="GIST-TMOTChandra" panose="00000700000000000000" pitchFamily="2" charset="0"/>
              </a:rPr>
              <a:t> Jain 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ea typeface="Verdana"/>
                <a:cs typeface="GIST-TMOTChandra" panose="00000700000000000000" pitchFamily="2" charset="0"/>
              </a:rPr>
              <a:t>Aishwarya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ea typeface="Verdana"/>
                <a:cs typeface="GIST-TMOTChandra" panose="00000700000000000000" pitchFamily="2" charset="0"/>
              </a:rPr>
              <a:t>Chaithra S </a:t>
            </a:r>
            <a:r>
              <a:rPr kumimoji="0" lang="en-IN" sz="2800" b="0" i="0" u="none" strike="noStrike" kern="1200" cap="none" spc="0" normalizeH="0" baseline="0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ea typeface="Verdana"/>
                <a:cs typeface="GIST-TMOTChandra" panose="00000700000000000000" pitchFamily="2" charset="0"/>
              </a:rPr>
              <a:t>Sannagoudar</a:t>
            </a:r>
            <a:endParaRPr lang="en-IN" sz="2800">
              <a:solidFill>
                <a:schemeClr val="accent1">
                  <a:lumMod val="50000"/>
                </a:schemeClr>
              </a:solidFill>
              <a:latin typeface="High Tower Text" panose="02040502050506030303" pitchFamily="18" charset="0"/>
              <a:ea typeface="Verdana"/>
              <a:cs typeface="GIST-TMOTChandra" panose="000007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ea typeface="Verdana"/>
                <a:cs typeface="GIST-TMOTChandra" panose="00000700000000000000" pitchFamily="2" charset="0"/>
              </a:rPr>
              <a:t>S Varsha</a:t>
            </a:r>
            <a:endParaRPr kumimoji="0" lang="en" sz="2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igh Tower Text" panose="02040502050506030303" pitchFamily="18" charset="0"/>
              <a:ea typeface="+mn-lt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E6D4A-3650-97CF-78CA-F3475BFA87C7}"/>
              </a:ext>
            </a:extLst>
          </p:cNvPr>
          <p:cNvSpPr txBox="1"/>
          <p:nvPr/>
        </p:nvSpPr>
        <p:spPr>
          <a:xfrm>
            <a:off x="826819" y="2703139"/>
            <a:ext cx="486798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3000"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ea typeface="Verdana" panose="020B0604030504040204" pitchFamily="34" charset="0"/>
                <a:cs typeface="Lao UI" panose="020B0502040204020203" pitchFamily="34" charset="0"/>
              </a:rPr>
              <a:t>COURSE COORDINATOR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3000"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ea typeface="Verdana" panose="020B0604030504040204" pitchFamily="34" charset="0"/>
                <a:cs typeface="Lao UI" panose="020B0502040204020203" pitchFamily="34" charset="0"/>
              </a:rPr>
              <a:t>Dr.</a:t>
            </a: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igh Tower Text" panose="02040502050506030303" pitchFamily="18" charset="0"/>
                <a:ea typeface="Verdana" panose="020B0604030504040204" pitchFamily="34" charset="0"/>
                <a:cs typeface="Lao UI" panose="020B0502040204020203" pitchFamily="34" charset="0"/>
              </a:rPr>
              <a:t> Mohan T C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igh Tower Text" panose="02040502050506030303" pitchFamily="18" charset="0"/>
              <a:ea typeface="Verdana" panose="020B0604030504040204" pitchFamily="34" charset="0"/>
              <a:cs typeface="Lao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B1EFE-4489-D36B-3CBA-07C3B8ED4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0" y="7721154"/>
            <a:ext cx="5460999" cy="1325563"/>
          </a:xfrm>
        </p:spPr>
        <p:txBody>
          <a:bodyPr/>
          <a:lstStyle/>
          <a:p>
            <a:pPr algn="ctr"/>
            <a:r>
              <a:rPr lang="en-US" sz="4800" b="1">
                <a:solidFill>
                  <a:schemeClr val="accent1">
                    <a:lumMod val="50000"/>
                  </a:schemeClr>
                </a:solidFill>
                <a:latin typeface="High Tower Text" panose="02040502050506030303" pitchFamily="18" charset="0"/>
                <a:ea typeface="+mn-ea"/>
                <a:cs typeface="Lao UI" panose="020B0502040204020203" pitchFamily="34" charset="0"/>
              </a:rPr>
              <a:t>What is a Drug?</a:t>
            </a:r>
            <a:endParaRPr lang="en-IN" sz="4800" b="1">
              <a:solidFill>
                <a:schemeClr val="accent1">
                  <a:lumMod val="50000"/>
                </a:schemeClr>
              </a:solidFill>
              <a:latin typeface="High Tower Text" panose="02040502050506030303" pitchFamily="18" charset="0"/>
              <a:ea typeface="+mn-ea"/>
              <a:cs typeface="Lao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9C371-79F3-C692-66C6-A5CCA306C0C8}"/>
              </a:ext>
            </a:extLst>
          </p:cNvPr>
          <p:cNvSpPr txBox="1"/>
          <p:nvPr/>
        </p:nvSpPr>
        <p:spPr>
          <a:xfrm>
            <a:off x="498476" y="9149069"/>
            <a:ext cx="6114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A chemical substance, typically of known structure, which when administered to living organisms produces a biological effect.</a:t>
            </a:r>
            <a:endParaRPr lang="en-IN" sz="2800">
              <a:solidFill>
                <a:schemeClr val="accent1">
                  <a:lumMod val="50000"/>
                </a:schemeClr>
              </a:solidFill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8D896-E6C4-01A7-D157-FC430474E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3" r="12721"/>
          <a:stretch/>
        </p:blipFill>
        <p:spPr>
          <a:xfrm>
            <a:off x="12192000" y="39180"/>
            <a:ext cx="7660522" cy="48377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3587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B7F769-E221-9A77-96CF-A593E8253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91" y="2371058"/>
            <a:ext cx="5013809" cy="2852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C48B2-57D1-27FC-B75B-244CF45479FB}"/>
              </a:ext>
            </a:extLst>
          </p:cNvPr>
          <p:cNvSpPr txBox="1"/>
          <p:nvPr/>
        </p:nvSpPr>
        <p:spPr>
          <a:xfrm>
            <a:off x="1943099" y="1464988"/>
            <a:ext cx="869540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253356"/>
                </a:solidFill>
                <a:latin typeface="High Tower Text" panose="02040502050506030303" pitchFamily="18" charset="0"/>
              </a:rPr>
              <a:t>TH1834: A Tip60 (histone acetyltransferase) inhibitor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D223B-EA90-46A4-F13C-2CF9DA88BE05}"/>
              </a:ext>
            </a:extLst>
          </p:cNvPr>
          <p:cNvSpPr txBox="1"/>
          <p:nvPr/>
        </p:nvSpPr>
        <p:spPr>
          <a:xfrm>
            <a:off x="5753100" y="2533291"/>
            <a:ext cx="582192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Homology modeling of Tip60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SBDD: Tip60 inhibitor to fit a specific pocket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TH1834: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Inhibits Tip60 activity in vitro.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</a:rPr>
              <a:t>Results in apoptosis.</a:t>
            </a:r>
          </a:p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D9894-CB76-FF74-0316-23154EBBFF5B}"/>
              </a:ext>
            </a:extLst>
          </p:cNvPr>
          <p:cNvSpPr txBox="1"/>
          <p:nvPr/>
        </p:nvSpPr>
        <p:spPr>
          <a:xfrm>
            <a:off x="2850558" y="342375"/>
            <a:ext cx="6490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igh Tower Text" panose="02040502050506030303" pitchFamily="18" charset="0"/>
                <a:ea typeface="+mj-ea"/>
                <a:cs typeface="+mj-cs"/>
              </a:rPr>
              <a:t>SBDD Discovered Drug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B262E-98C3-D31D-1BE3-3EF6521D8CDF}"/>
              </a:ext>
            </a:extLst>
          </p:cNvPr>
          <p:cNvSpPr txBox="1"/>
          <p:nvPr/>
        </p:nvSpPr>
        <p:spPr>
          <a:xfrm>
            <a:off x="1253933" y="5131402"/>
            <a:ext cx="3984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  <a:latin typeface="High Tower Text" panose="02040502050506030303" pitchFamily="18" charset="0"/>
              </a:rPr>
              <a:t>Structure of Tip60 HAT</a:t>
            </a:r>
            <a:endParaRPr lang="en-IN" sz="280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D49E7-BA5A-B730-CDE3-ED159EC4D804}"/>
              </a:ext>
            </a:extLst>
          </p:cNvPr>
          <p:cNvSpPr txBox="1"/>
          <p:nvPr/>
        </p:nvSpPr>
        <p:spPr>
          <a:xfrm>
            <a:off x="396482" y="8070265"/>
            <a:ext cx="11258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0" i="0">
                <a:solidFill>
                  <a:srgbClr val="253356"/>
                </a:solidFill>
                <a:effectLst/>
                <a:latin typeface="High Tower Text" panose="02040502050506030303" pitchFamily="18" charset="0"/>
              </a:rPr>
              <a:t>3D-QSAR studies of heterocyclic quinones </a:t>
            </a:r>
            <a:r>
              <a:rPr lang="en-US" sz="2800" b="0" i="0">
                <a:solidFill>
                  <a:srgbClr val="253356"/>
                </a:solidFill>
                <a:effectLst/>
                <a:latin typeface="High Tower Text" panose="02040502050506030303" pitchFamily="18" charset="0"/>
              </a:rPr>
              <a:t>with inhibitory activity on vascular smooth muscle cell proliferation </a:t>
            </a:r>
            <a:r>
              <a:rPr lang="en-IN" sz="2800" b="0" i="0">
                <a:solidFill>
                  <a:srgbClr val="253356"/>
                </a:solidFill>
                <a:effectLst/>
                <a:latin typeface="High Tower Text" panose="02040502050506030303" pitchFamily="18" charset="0"/>
              </a:rPr>
              <a:t>using pharmacophore modelling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5C947-D233-42DF-BABF-9EA6D5D1A887}"/>
              </a:ext>
            </a:extLst>
          </p:cNvPr>
          <p:cNvSpPr txBox="1"/>
          <p:nvPr/>
        </p:nvSpPr>
        <p:spPr>
          <a:xfrm>
            <a:off x="2948809" y="7131841"/>
            <a:ext cx="6492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j-ea"/>
                <a:cs typeface="+mj-cs"/>
              </a:rPr>
              <a:t>LBDD Discovered Drug</a:t>
            </a:r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E960D6-3327-676F-4D4B-45192376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67" t="40756" r="56547" b="5662"/>
          <a:stretch/>
        </p:blipFill>
        <p:spPr>
          <a:xfrm>
            <a:off x="6501089" y="9587478"/>
            <a:ext cx="5262934" cy="2225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DD9340-2359-ACBF-9841-F2C460236CD9}"/>
              </a:ext>
            </a:extLst>
          </p:cNvPr>
          <p:cNvSpPr txBox="1"/>
          <p:nvPr/>
        </p:nvSpPr>
        <p:spPr>
          <a:xfrm>
            <a:off x="7334628" y="11920010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  <a:latin typeface="High Tower Text" panose="02040502050506030303" pitchFamily="18" charset="0"/>
              </a:rPr>
              <a:t>Pharmacophore Model</a:t>
            </a:r>
            <a:endParaRPr lang="en-IN" sz="280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602B8-F034-8964-779C-510C77C2B0FF}"/>
              </a:ext>
            </a:extLst>
          </p:cNvPr>
          <p:cNvSpPr txBox="1"/>
          <p:nvPr/>
        </p:nvSpPr>
        <p:spPr>
          <a:xfrm>
            <a:off x="671053" y="9291736"/>
            <a:ext cx="5749411" cy="3391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253356"/>
                </a:solidFill>
                <a:latin typeface="High Tower Text" panose="02040502050506030303" pitchFamily="18" charset="0"/>
              </a:rPr>
              <a:t>Coronary artery atherosclerosis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+mn-cs"/>
              </a:rPr>
              <a:t>Heterocyclic quinone derivatives have inhibitory activity on rat aortic smooth muscle cell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+mn-cs"/>
              </a:rPr>
              <a:t>RAoSMC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+mn-cs"/>
              </a:rPr>
              <a:t>) proliferation.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00" cap="none" spc="0" normalizeH="0" baseline="0" noProof="0" dirty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Refined pharmacophore models.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36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3339C-FA12-DB62-7339-6381553E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EEFB21-5946-808E-7586-C983CD39B907}"/>
              </a:ext>
            </a:extLst>
          </p:cNvPr>
          <p:cNvSpPr txBox="1"/>
          <p:nvPr/>
        </p:nvSpPr>
        <p:spPr>
          <a:xfrm>
            <a:off x="396482" y="1315500"/>
            <a:ext cx="11258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0" i="0">
                <a:solidFill>
                  <a:srgbClr val="253356"/>
                </a:solidFill>
                <a:effectLst/>
                <a:latin typeface="High Tower Text" panose="02040502050506030303" pitchFamily="18" charset="0"/>
              </a:rPr>
              <a:t>3D-QSAR studies of heterocyclic quinones </a:t>
            </a:r>
            <a:r>
              <a:rPr lang="en-US" sz="2800" b="0" i="0">
                <a:solidFill>
                  <a:srgbClr val="253356"/>
                </a:solidFill>
                <a:effectLst/>
                <a:latin typeface="High Tower Text" panose="02040502050506030303" pitchFamily="18" charset="0"/>
              </a:rPr>
              <a:t>with inhibitory activity on vascular smooth muscle cell proliferation </a:t>
            </a:r>
            <a:r>
              <a:rPr lang="en-IN" sz="2800" b="0" i="0">
                <a:solidFill>
                  <a:srgbClr val="253356"/>
                </a:solidFill>
                <a:effectLst/>
                <a:latin typeface="High Tower Text" panose="02040502050506030303" pitchFamily="18" charset="0"/>
              </a:rPr>
              <a:t>using pharmacophore modelling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978A2-F422-E26B-9948-C1A66AE9D761}"/>
              </a:ext>
            </a:extLst>
          </p:cNvPr>
          <p:cNvSpPr txBox="1"/>
          <p:nvPr/>
        </p:nvSpPr>
        <p:spPr>
          <a:xfrm>
            <a:off x="2948809" y="377076"/>
            <a:ext cx="6492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j-ea"/>
                <a:cs typeface="+mj-cs"/>
              </a:rPr>
              <a:t>LBDD Discovered Drug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C4EBA-C151-1B64-7FF1-43672EDB61E6}"/>
              </a:ext>
            </a:extLst>
          </p:cNvPr>
          <p:cNvSpPr txBox="1"/>
          <p:nvPr/>
        </p:nvSpPr>
        <p:spPr>
          <a:xfrm>
            <a:off x="671053" y="2544093"/>
            <a:ext cx="5749411" cy="3391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253356"/>
                </a:solidFill>
                <a:latin typeface="High Tower Text" panose="02040502050506030303" pitchFamily="18" charset="0"/>
              </a:rPr>
              <a:t>Coronary artery atherosclerosis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+mn-cs"/>
              </a:rPr>
              <a:t>Heterocyclic quinone derivatives have inhibitory activity on rat aortic smooth muscle cell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+mn-cs"/>
              </a:rPr>
              <a:t>RAoSMC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n-ea"/>
                <a:cs typeface="+mn-cs"/>
              </a:rPr>
              <a:t>) proliferation.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00" cap="none" spc="0" normalizeH="0" baseline="0" noProof="0" dirty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Refined pharmacophore models.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7F0AD-F8A1-8744-B87C-DB2CB504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7" t="40756" r="56547" b="5662"/>
          <a:stretch/>
        </p:blipFill>
        <p:spPr>
          <a:xfrm>
            <a:off x="6501089" y="2832713"/>
            <a:ext cx="5262934" cy="2225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7993C-BB4F-05BD-EDE9-90D5F9167B62}"/>
              </a:ext>
            </a:extLst>
          </p:cNvPr>
          <p:cNvSpPr txBox="1"/>
          <p:nvPr/>
        </p:nvSpPr>
        <p:spPr>
          <a:xfrm>
            <a:off x="7334628" y="5165245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  <a:latin typeface="High Tower Text" panose="02040502050506030303" pitchFamily="18" charset="0"/>
              </a:rPr>
              <a:t>Pharmacophore Model</a:t>
            </a:r>
            <a:endParaRPr lang="en-IN" sz="280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3AC61-7C3E-4728-77E8-0AA65089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775882"/>
            <a:ext cx="4043418" cy="328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2FB50B-073D-F6F6-49C7-3E62F9493072}"/>
              </a:ext>
            </a:extLst>
          </p:cNvPr>
          <p:cNvSpPr txBox="1"/>
          <p:nvPr/>
        </p:nvSpPr>
        <p:spPr>
          <a:xfrm>
            <a:off x="1206126" y="12278064"/>
            <a:ext cx="3764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kern="100">
                <a:solidFill>
                  <a:srgbClr val="253356"/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Structure of LY-517717</a:t>
            </a:r>
            <a:endParaRPr lang="en-IN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AD137-3351-98C6-85AA-8612FAD55BC4}"/>
              </a:ext>
            </a:extLst>
          </p:cNvPr>
          <p:cNvSpPr txBox="1"/>
          <p:nvPr/>
        </p:nvSpPr>
        <p:spPr>
          <a:xfrm>
            <a:off x="1536098" y="7374089"/>
            <a:ext cx="9119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j-ea"/>
                <a:cs typeface="+mj-cs"/>
              </a:rPr>
              <a:t>Integration of drug discovery tools</a:t>
            </a:r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4645A-6CE0-193D-F7FA-75C403F97C68}"/>
              </a:ext>
            </a:extLst>
          </p:cNvPr>
          <p:cNvSpPr txBox="1"/>
          <p:nvPr/>
        </p:nvSpPr>
        <p:spPr>
          <a:xfrm>
            <a:off x="5132142" y="9180934"/>
            <a:ext cx="6691148" cy="309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1" indent="-457200" algn="just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LY-517717: venous thromboembolism in hip or knee surgery patients </a:t>
            </a:r>
          </a:p>
          <a:p>
            <a:pPr marL="914400" marR="0" lvl="1" indent="-457200" algn="just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800" kern="100">
                <a:solidFill>
                  <a:srgbClr val="253356"/>
                </a:solidFill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Oral inhibitor of activated factor Xa</a:t>
            </a:r>
          </a:p>
          <a:p>
            <a:pPr marL="914400" marR="0" lvl="1" indent="-457200" algn="just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Discovered combining:</a:t>
            </a:r>
          </a:p>
          <a:p>
            <a:pPr marL="1371600" lvl="2" indent="-457200" algn="just">
              <a:lnSpc>
                <a:spcPct val="107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silico de novo drug design</a:t>
            </a:r>
          </a:p>
          <a:p>
            <a:pPr marL="1371600" lvl="2" indent="-457200" algn="just">
              <a:lnSpc>
                <a:spcPct val="107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structure-based lead optimization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238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E7ED39-B7F9-7C09-00A2-2F392790FEE5}"/>
              </a:ext>
            </a:extLst>
          </p:cNvPr>
          <p:cNvSpPr txBox="1">
            <a:spLocks/>
          </p:cNvSpPr>
          <p:nvPr/>
        </p:nvSpPr>
        <p:spPr>
          <a:xfrm>
            <a:off x="568718" y="7223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rgbClr val="253356"/>
                </a:solidFill>
                <a:latin typeface="High Tower Text" panose="02040502050506030303" pitchFamily="18" charset="0"/>
              </a:rPr>
              <a:t>Conclusion</a:t>
            </a:r>
            <a:endParaRPr lang="en-IN" sz="4800">
              <a:solidFill>
                <a:srgbClr val="25335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F6E90-2571-AD65-DDFF-B7494613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85144"/>
            <a:ext cx="4043418" cy="3287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85D18C-31A4-9FFD-AF19-675421F049E2}"/>
              </a:ext>
            </a:extLst>
          </p:cNvPr>
          <p:cNvSpPr txBox="1"/>
          <p:nvPr/>
        </p:nvSpPr>
        <p:spPr>
          <a:xfrm>
            <a:off x="1206126" y="5287326"/>
            <a:ext cx="3764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kern="100">
                <a:solidFill>
                  <a:srgbClr val="253356"/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Structure of LY-517717</a:t>
            </a:r>
            <a:endParaRPr lang="en-IN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59916-0376-4179-7E79-CDDF762EC2BD}"/>
              </a:ext>
            </a:extLst>
          </p:cNvPr>
          <p:cNvSpPr txBox="1"/>
          <p:nvPr/>
        </p:nvSpPr>
        <p:spPr>
          <a:xfrm>
            <a:off x="1536098" y="383351"/>
            <a:ext cx="9119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+mj-ea"/>
                <a:cs typeface="+mj-cs"/>
              </a:rPr>
              <a:t>Integration of drug discovery tools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1E83E-3A4F-AEF4-E2AD-4A0AC150CFCD}"/>
              </a:ext>
            </a:extLst>
          </p:cNvPr>
          <p:cNvSpPr txBox="1"/>
          <p:nvPr/>
        </p:nvSpPr>
        <p:spPr>
          <a:xfrm>
            <a:off x="5132142" y="2190196"/>
            <a:ext cx="6691148" cy="309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1" indent="-457200" algn="just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LY-517717: venous thromboembolism in hip or knee surgery patients </a:t>
            </a:r>
          </a:p>
          <a:p>
            <a:pPr marL="914400" marR="0" lvl="1" indent="-457200" algn="just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800" kern="100">
                <a:solidFill>
                  <a:srgbClr val="253356"/>
                </a:solidFill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Oral inhibitor of activated factor Xa</a:t>
            </a:r>
          </a:p>
          <a:p>
            <a:pPr marL="914400" marR="0" lvl="1" indent="-457200" algn="just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Discovered combining:</a:t>
            </a:r>
          </a:p>
          <a:p>
            <a:pPr marL="1371600" lvl="2" indent="-457200" algn="just">
              <a:lnSpc>
                <a:spcPct val="107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silico de novo drug design</a:t>
            </a:r>
          </a:p>
          <a:p>
            <a:pPr marL="1371600" lvl="2" indent="-457200" algn="just">
              <a:lnSpc>
                <a:spcPct val="107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structure-based lead optimization</a:t>
            </a:r>
            <a:endParaRPr lang="en-IN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3A1726-9BA5-BD37-A6E4-F99ECB63D8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7100" y="8681210"/>
            <a:ext cx="10337800" cy="423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53356"/>
                </a:solidFill>
                <a:effectLst/>
                <a:latin typeface="High Tower Text" panose="02040502050506030303" pitchFamily="18" charset="0"/>
              </a:rPr>
              <a:t>Challenges:</a:t>
            </a:r>
          </a:p>
          <a:p>
            <a:pPr lvl="1" algn="just">
              <a:lnSpc>
                <a:spcPct val="10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800" kern="100" dirty="0">
                <a:solidFill>
                  <a:srgbClr val="253356"/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Targeting receptors with little to no structural information</a:t>
            </a:r>
            <a:endParaRPr lang="en-IN" sz="2800" kern="100" dirty="0">
              <a:solidFill>
                <a:srgbClr val="253356"/>
              </a:solidFill>
              <a:effectLst/>
              <a:latin typeface="High Tower Text" panose="020405020505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rgbClr val="253356"/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</a:rPr>
              <a:t>Increasing computational efficiency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253356"/>
                </a:solidFill>
                <a:latin typeface="High Tower Text" panose="02040502050506030303" pitchFamily="18" charset="0"/>
                <a:ea typeface="Calibri" panose="020F0502020204030204" pitchFamily="34" charset="0"/>
              </a:rPr>
              <a:t>Complex biological targets​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253356"/>
                </a:solidFill>
                <a:latin typeface="High Tower Text" panose="02040502050506030303" pitchFamily="18" charset="0"/>
                <a:ea typeface="Calibri" panose="020F0502020204030204" pitchFamily="34" charset="0"/>
              </a:rPr>
              <a:t>Opportunities: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253356"/>
                </a:solidFill>
                <a:latin typeface="High Tower Text" panose="02040502050506030303" pitchFamily="18" charset="0"/>
                <a:ea typeface="Calibri" panose="020F0502020204030204" pitchFamily="34" charset="0"/>
              </a:rPr>
              <a:t>AI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253356"/>
                </a:solidFill>
                <a:latin typeface="High Tower Text" panose="02040502050506030303" pitchFamily="18" charset="0"/>
                <a:ea typeface="Calibri" panose="020F0502020204030204" pitchFamily="34" charset="0"/>
              </a:rPr>
              <a:t>Personalized Medicine</a:t>
            </a:r>
          </a:p>
          <a:p>
            <a:endParaRPr lang="en-IN" sz="3200" dirty="0">
              <a:solidFill>
                <a:srgbClr val="253356"/>
              </a:solidFill>
              <a:effectLst/>
              <a:latin typeface="High Tower Text" panose="02040502050506030303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867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AD341-1DAC-E25F-7266-86A88F01A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69599C-C31B-9423-4796-53FBB28C49A7}"/>
              </a:ext>
            </a:extLst>
          </p:cNvPr>
          <p:cNvSpPr txBox="1">
            <a:spLocks/>
          </p:cNvSpPr>
          <p:nvPr/>
        </p:nvSpPr>
        <p:spPr>
          <a:xfrm>
            <a:off x="927100" y="103532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solidFill>
                  <a:srgbClr val="253356"/>
                </a:solidFill>
                <a:latin typeface="High Tower Text" panose="02040502050506030303" pitchFamily="18" charset="0"/>
              </a:rPr>
              <a:t>Thank You</a:t>
            </a:r>
            <a:endParaRPr lang="en-IN" sz="6000">
              <a:solidFill>
                <a:srgbClr val="253356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87C677-EA7F-D0C2-7789-F4C4982072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7100" y="1823210"/>
            <a:ext cx="10337800" cy="423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53356"/>
                </a:solidFill>
                <a:effectLst/>
                <a:latin typeface="High Tower Text" panose="02040502050506030303" pitchFamily="18" charset="0"/>
              </a:rPr>
              <a:t>Challenges:</a:t>
            </a:r>
          </a:p>
          <a:p>
            <a:pPr lvl="1" algn="just">
              <a:lnSpc>
                <a:spcPct val="10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800" kern="100" dirty="0">
                <a:solidFill>
                  <a:srgbClr val="253356"/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Targeting receptors with little to no structural information</a:t>
            </a:r>
            <a:endParaRPr lang="en-IN" sz="2800" kern="100" dirty="0">
              <a:solidFill>
                <a:srgbClr val="253356"/>
              </a:solidFill>
              <a:effectLst/>
              <a:latin typeface="High Tower Text" panose="020405020505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rgbClr val="253356"/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</a:rPr>
              <a:t>Increasing computational efficiency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253356"/>
                </a:solidFill>
                <a:latin typeface="High Tower Text" panose="02040502050506030303" pitchFamily="18" charset="0"/>
                <a:ea typeface="Calibri" panose="020F0502020204030204" pitchFamily="34" charset="0"/>
              </a:rPr>
              <a:t>Complex biological targets​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253356"/>
                </a:solidFill>
                <a:latin typeface="High Tower Text" panose="02040502050506030303" pitchFamily="18" charset="0"/>
                <a:ea typeface="Calibri" panose="020F0502020204030204" pitchFamily="34" charset="0"/>
              </a:rPr>
              <a:t>Opportunities: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253356"/>
                </a:solidFill>
                <a:latin typeface="High Tower Text" panose="02040502050506030303" pitchFamily="18" charset="0"/>
                <a:ea typeface="Calibri" panose="020F0502020204030204" pitchFamily="34" charset="0"/>
              </a:rPr>
              <a:t>AI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253356"/>
                </a:solidFill>
                <a:latin typeface="High Tower Text" panose="02040502050506030303" pitchFamily="18" charset="0"/>
                <a:ea typeface="Calibri" panose="020F0502020204030204" pitchFamily="34" charset="0"/>
              </a:rPr>
              <a:t>Personalized Medicine</a:t>
            </a:r>
          </a:p>
          <a:p>
            <a:endParaRPr lang="en-IN" sz="3200" dirty="0">
              <a:solidFill>
                <a:srgbClr val="253356"/>
              </a:solidFill>
              <a:effectLst/>
              <a:latin typeface="High Tower Text" panose="02040502050506030303" pitchFamily="18" charset="0"/>
              <a:ea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08042-135E-3C71-777F-7CFDE62E671B}"/>
              </a:ext>
            </a:extLst>
          </p:cNvPr>
          <p:cNvSpPr txBox="1"/>
          <p:nvPr/>
        </p:nvSpPr>
        <p:spPr>
          <a:xfrm>
            <a:off x="4306529" y="554461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igh Tower Text" panose="02040502050506030303" pitchFamily="18" charset="0"/>
                <a:ea typeface="+mj-ea"/>
                <a:cs typeface="+mj-cs"/>
              </a:rPr>
              <a:t>Conclusion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99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B1F0-35C1-049F-DDDC-8B87A8E2F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C7746F-E708-C634-0A8A-0C9686D35FDB}"/>
              </a:ext>
            </a:extLst>
          </p:cNvPr>
          <p:cNvSpPr txBox="1"/>
          <p:nvPr/>
        </p:nvSpPr>
        <p:spPr>
          <a:xfrm>
            <a:off x="4136970" y="2654710"/>
            <a:ext cx="39180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igh Tower Text" panose="02040502050506030303" pitchFamily="18" charset="0"/>
                <a:ea typeface="+mj-ea"/>
                <a:cs typeface="+mj-cs"/>
              </a:rPr>
              <a:t>Thank You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565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45946-17F7-DC92-E81F-6E86E58CB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5DADCC-069B-F4E8-6DC9-13CEC9511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3" r="12721"/>
          <a:stretch/>
        </p:blipFill>
        <p:spPr>
          <a:xfrm>
            <a:off x="6081669" y="5065"/>
            <a:ext cx="7660522" cy="48377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198B5B2-FF47-01E9-C4FD-9F6F444CB0D1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6708323 w 12191999"/>
              <a:gd name="connsiteY1" fmla="*/ 0 h 6858000"/>
              <a:gd name="connsiteX2" fmla="*/ 6708323 w 12191999"/>
              <a:gd name="connsiteY2" fmla="*/ 1425575 h 6858000"/>
              <a:gd name="connsiteX3" fmla="*/ 7289348 w 12191999"/>
              <a:gd name="connsiteY3" fmla="*/ 2006600 h 6858000"/>
              <a:gd name="connsiteX4" fmla="*/ 7870373 w 12191999"/>
              <a:gd name="connsiteY4" fmla="*/ 1425575 h 6858000"/>
              <a:gd name="connsiteX5" fmla="*/ 7870373 w 12191999"/>
              <a:gd name="connsiteY5" fmla="*/ 0 h 6858000"/>
              <a:gd name="connsiteX6" fmla="*/ 8110765 w 12191999"/>
              <a:gd name="connsiteY6" fmla="*/ 0 h 6858000"/>
              <a:gd name="connsiteX7" fmla="*/ 8110765 w 12191999"/>
              <a:gd name="connsiteY7" fmla="*/ 3248025 h 6858000"/>
              <a:gd name="connsiteX8" fmla="*/ 8691790 w 12191999"/>
              <a:gd name="connsiteY8" fmla="*/ 3829050 h 6858000"/>
              <a:gd name="connsiteX9" fmla="*/ 9272815 w 12191999"/>
              <a:gd name="connsiteY9" fmla="*/ 3248025 h 6858000"/>
              <a:gd name="connsiteX10" fmla="*/ 9272815 w 12191999"/>
              <a:gd name="connsiteY10" fmla="*/ 0 h 6858000"/>
              <a:gd name="connsiteX11" fmla="*/ 9513207 w 12191999"/>
              <a:gd name="connsiteY11" fmla="*/ 0 h 6858000"/>
              <a:gd name="connsiteX12" fmla="*/ 9513207 w 12191999"/>
              <a:gd name="connsiteY12" fmla="*/ 4279075 h 6858000"/>
              <a:gd name="connsiteX13" fmla="*/ 10094232 w 12191999"/>
              <a:gd name="connsiteY13" fmla="*/ 4860100 h 6858000"/>
              <a:gd name="connsiteX14" fmla="*/ 10675257 w 12191999"/>
              <a:gd name="connsiteY14" fmla="*/ 4279075 h 6858000"/>
              <a:gd name="connsiteX15" fmla="*/ 10675257 w 12191999"/>
              <a:gd name="connsiteY15" fmla="*/ 0 h 6858000"/>
              <a:gd name="connsiteX16" fmla="*/ 10915649 w 12191999"/>
              <a:gd name="connsiteY16" fmla="*/ 0 h 6858000"/>
              <a:gd name="connsiteX17" fmla="*/ 10915649 w 12191999"/>
              <a:gd name="connsiteY17" fmla="*/ 3248025 h 6858000"/>
              <a:gd name="connsiteX18" fmla="*/ 11496674 w 12191999"/>
              <a:gd name="connsiteY18" fmla="*/ 3829050 h 6858000"/>
              <a:gd name="connsiteX19" fmla="*/ 12077699 w 12191999"/>
              <a:gd name="connsiteY19" fmla="*/ 3248025 h 6858000"/>
              <a:gd name="connsiteX20" fmla="*/ 12077699 w 12191999"/>
              <a:gd name="connsiteY20" fmla="*/ 0 h 6858000"/>
              <a:gd name="connsiteX21" fmla="*/ 12191999 w 12191999"/>
              <a:gd name="connsiteY21" fmla="*/ 0 h 6858000"/>
              <a:gd name="connsiteX22" fmla="*/ 12191999 w 12191999"/>
              <a:gd name="connsiteY22" fmla="*/ 6858000 h 6858000"/>
              <a:gd name="connsiteX23" fmla="*/ 0 w 12191999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6708323" y="0"/>
                </a:lnTo>
                <a:lnTo>
                  <a:pt x="6708323" y="1425575"/>
                </a:lnTo>
                <a:cubicBezTo>
                  <a:pt x="6708323" y="1746466"/>
                  <a:pt x="6968457" y="2006600"/>
                  <a:pt x="7289348" y="2006600"/>
                </a:cubicBezTo>
                <a:cubicBezTo>
                  <a:pt x="7610239" y="2006600"/>
                  <a:pt x="7870373" y="1746466"/>
                  <a:pt x="7870373" y="1425575"/>
                </a:cubicBezTo>
                <a:lnTo>
                  <a:pt x="7870373" y="0"/>
                </a:lnTo>
                <a:lnTo>
                  <a:pt x="8110765" y="0"/>
                </a:lnTo>
                <a:lnTo>
                  <a:pt x="8110765" y="3248025"/>
                </a:lnTo>
                <a:cubicBezTo>
                  <a:pt x="8110765" y="3568916"/>
                  <a:pt x="8370899" y="3829050"/>
                  <a:pt x="8691790" y="3829050"/>
                </a:cubicBezTo>
                <a:cubicBezTo>
                  <a:pt x="9012681" y="3829050"/>
                  <a:pt x="9272815" y="3568916"/>
                  <a:pt x="9272815" y="3248025"/>
                </a:cubicBezTo>
                <a:lnTo>
                  <a:pt x="9272815" y="0"/>
                </a:lnTo>
                <a:lnTo>
                  <a:pt x="9513207" y="0"/>
                </a:lnTo>
                <a:lnTo>
                  <a:pt x="9513207" y="4279075"/>
                </a:lnTo>
                <a:cubicBezTo>
                  <a:pt x="9513207" y="4599966"/>
                  <a:pt x="9773341" y="4860100"/>
                  <a:pt x="10094232" y="4860100"/>
                </a:cubicBezTo>
                <a:cubicBezTo>
                  <a:pt x="10415123" y="4860100"/>
                  <a:pt x="10675257" y="4599966"/>
                  <a:pt x="10675257" y="4279075"/>
                </a:cubicBezTo>
                <a:lnTo>
                  <a:pt x="10675257" y="0"/>
                </a:lnTo>
                <a:lnTo>
                  <a:pt x="10915649" y="0"/>
                </a:lnTo>
                <a:lnTo>
                  <a:pt x="10915649" y="3248025"/>
                </a:lnTo>
                <a:cubicBezTo>
                  <a:pt x="10915649" y="3568916"/>
                  <a:pt x="11175783" y="3829050"/>
                  <a:pt x="11496674" y="3829050"/>
                </a:cubicBezTo>
                <a:cubicBezTo>
                  <a:pt x="11817565" y="3829050"/>
                  <a:pt x="12077699" y="3568916"/>
                  <a:pt x="12077699" y="3248025"/>
                </a:cubicBezTo>
                <a:lnTo>
                  <a:pt x="12077699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865459-0D27-D97A-02B9-F2B6457B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927485"/>
            <a:ext cx="5460999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accent1">
                    <a:lumMod val="50000"/>
                  </a:schemeClr>
                </a:solidFill>
                <a:latin typeface="High Tower Text" panose="02040502050506030303" pitchFamily="18" charset="0"/>
                <a:ea typeface="+mn-ea"/>
                <a:cs typeface="Lao UI" panose="020B0502040204020203" pitchFamily="34" charset="0"/>
              </a:rPr>
              <a:t>What is a Drug?</a:t>
            </a:r>
            <a:endParaRPr lang="en-IN" sz="4800" b="1">
              <a:solidFill>
                <a:schemeClr val="accent1">
                  <a:lumMod val="50000"/>
                </a:schemeClr>
              </a:solidFill>
              <a:latin typeface="High Tower Text" panose="02040502050506030303" pitchFamily="18" charset="0"/>
              <a:ea typeface="+mn-ea"/>
              <a:cs typeface="Lao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87CDA-1809-F9C9-9369-5A514FE2B182}"/>
              </a:ext>
            </a:extLst>
          </p:cNvPr>
          <p:cNvSpPr txBox="1"/>
          <p:nvPr/>
        </p:nvSpPr>
        <p:spPr>
          <a:xfrm>
            <a:off x="703629" y="2481868"/>
            <a:ext cx="6114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A chemical substance, typically of known structure, which when administered to living organisms produces a biological effect.</a:t>
            </a:r>
            <a:endParaRPr lang="en-IN" sz="2800">
              <a:solidFill>
                <a:schemeClr val="accent1">
                  <a:lumMod val="50000"/>
                </a:schemeClr>
              </a:solidFill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E314A-9353-047F-B57A-F1CE5E21A7EB}"/>
              </a:ext>
            </a:extLst>
          </p:cNvPr>
          <p:cNvSpPr txBox="1"/>
          <p:nvPr/>
        </p:nvSpPr>
        <p:spPr>
          <a:xfrm>
            <a:off x="753853" y="7154410"/>
            <a:ext cx="106842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CADD</a:t>
            </a:r>
          </a:p>
          <a:p>
            <a:pPr algn="ctr"/>
            <a:r>
              <a:rPr lang="en-US" sz="48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 Computer Aided Drug Design</a:t>
            </a:r>
            <a:endParaRPr lang="en-IN" sz="4800" b="1">
              <a:solidFill>
                <a:srgbClr val="002448"/>
              </a:solidFill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D274D-42AA-782F-083C-7F1411433C6F}"/>
              </a:ext>
            </a:extLst>
          </p:cNvPr>
          <p:cNvSpPr txBox="1"/>
          <p:nvPr/>
        </p:nvSpPr>
        <p:spPr>
          <a:xfrm>
            <a:off x="419005" y="9004258"/>
            <a:ext cx="1104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Use of computational techniques and tools to facilitate the development of new drugs using molecular modeling, simulations and algorithms.</a:t>
            </a:r>
            <a:endParaRPr lang="en-IN" sz="2800">
              <a:solidFill>
                <a:srgbClr val="253356"/>
              </a:solidFill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p:pic>
        <p:nvPicPr>
          <p:cNvPr id="6" name="Picture 2" descr="Tiroban 12.5 mg/50 ml Injection ...">
            <a:extLst>
              <a:ext uri="{FF2B5EF4-FFF2-40B4-BE49-F238E27FC236}">
                <a16:creationId xmlns:a16="http://schemas.microsoft.com/office/drawing/2014/main" id="{52C79E9D-897A-A7FC-DD60-7EDDD00A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903" y="10998983"/>
            <a:ext cx="1335594" cy="172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82A2E0-7EFF-CE6E-2160-7755BDBB8D54}"/>
              </a:ext>
            </a:extLst>
          </p:cNvPr>
          <p:cNvSpPr txBox="1"/>
          <p:nvPr/>
        </p:nvSpPr>
        <p:spPr>
          <a:xfrm>
            <a:off x="459431" y="10293730"/>
            <a:ext cx="575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rgbClr val="253356"/>
                </a:solidFill>
                <a:latin typeface="High Tower Text" panose="02040502050506030303" pitchFamily="18" charset="0"/>
              </a:rPr>
              <a:t>Drugs discovered using CADD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31D83-6DEB-3F2A-9C1F-B3375C7FFB0E}"/>
              </a:ext>
            </a:extLst>
          </p:cNvPr>
          <p:cNvSpPr txBox="1"/>
          <p:nvPr/>
        </p:nvSpPr>
        <p:spPr>
          <a:xfrm>
            <a:off x="2744865" y="12745329"/>
            <a:ext cx="2104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Tirofiban</a:t>
            </a:r>
          </a:p>
          <a:p>
            <a:endParaRPr lang="en-IN" sz="2800"/>
          </a:p>
        </p:txBody>
      </p:sp>
      <p:pic>
        <p:nvPicPr>
          <p:cNvPr id="17" name="Picture 8" descr="Dozolamide T Eye Drops 5 ml | Uses ...">
            <a:extLst>
              <a:ext uri="{FF2B5EF4-FFF2-40B4-BE49-F238E27FC236}">
                <a16:creationId xmlns:a16="http://schemas.microsoft.com/office/drawing/2014/main" id="{0EBC7291-CCF0-7D3B-FB94-61B60605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42" y="1075779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1C42D6-88B6-7A72-7691-517A486215F8}"/>
              </a:ext>
            </a:extLst>
          </p:cNvPr>
          <p:cNvSpPr txBox="1"/>
          <p:nvPr/>
        </p:nvSpPr>
        <p:spPr>
          <a:xfrm>
            <a:off x="7077897" y="12811453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Dorzolamide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125E6-C56A-B143-9883-811039E572A0}"/>
              </a:ext>
            </a:extLst>
          </p:cNvPr>
          <p:cNvSpPr txBox="1"/>
          <p:nvPr/>
        </p:nvSpPr>
        <p:spPr>
          <a:xfrm>
            <a:off x="4849116" y="12811453"/>
            <a:ext cx="18660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800">
                <a:solidFill>
                  <a:srgbClr val="253356"/>
                </a:solidFill>
                <a:latin typeface="High Tower Text"/>
              </a:rPr>
              <a:t>Saquinavir</a:t>
            </a:r>
            <a:endParaRPr lang="en-IN" sz="2800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20" name="Picture 19" descr="Saquinavir Invirase Tablets at Rs 9800/bottle | Surat | ID: 2852145612862">
            <a:extLst>
              <a:ext uri="{FF2B5EF4-FFF2-40B4-BE49-F238E27FC236}">
                <a16:creationId xmlns:a16="http://schemas.microsoft.com/office/drawing/2014/main" id="{D7FC7C49-0E8B-C538-ABB3-E12A44583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678" y="11154980"/>
            <a:ext cx="1452283" cy="14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71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4F150-A100-3569-F920-D10DF60B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8FCC7F-0E8F-A209-63EB-FA18D6060672}"/>
              </a:ext>
            </a:extLst>
          </p:cNvPr>
          <p:cNvSpPr txBox="1"/>
          <p:nvPr/>
        </p:nvSpPr>
        <p:spPr>
          <a:xfrm>
            <a:off x="753853" y="372610"/>
            <a:ext cx="106842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CADD</a:t>
            </a:r>
          </a:p>
          <a:p>
            <a:pPr algn="ctr"/>
            <a:r>
              <a:rPr lang="en-US" sz="48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 Computer Aided Drug Design</a:t>
            </a:r>
            <a:endParaRPr lang="en-IN" sz="4800" b="1">
              <a:solidFill>
                <a:srgbClr val="002448"/>
              </a:solidFill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84F08-7024-7269-9067-B82C84B44DFB}"/>
              </a:ext>
            </a:extLst>
          </p:cNvPr>
          <p:cNvSpPr txBox="1"/>
          <p:nvPr/>
        </p:nvSpPr>
        <p:spPr>
          <a:xfrm>
            <a:off x="419005" y="2222458"/>
            <a:ext cx="11044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rgbClr val="253356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Use of computational techniques and tools to facilitate the development of new drugs using molecular modeling, simulations and algorithms.</a:t>
            </a:r>
            <a:endParaRPr lang="en-IN" sz="2800">
              <a:solidFill>
                <a:srgbClr val="253356"/>
              </a:solidFill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p:pic>
        <p:nvPicPr>
          <p:cNvPr id="1026" name="Picture 2" descr="Tiroban 12.5 mg/50 ml Injection ...">
            <a:extLst>
              <a:ext uri="{FF2B5EF4-FFF2-40B4-BE49-F238E27FC236}">
                <a16:creationId xmlns:a16="http://schemas.microsoft.com/office/drawing/2014/main" id="{0E730746-A66E-9495-7205-1D95A7EDE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65" y="4134932"/>
            <a:ext cx="1335594" cy="172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3007D6-AAC8-6863-1042-BEA0508A5340}"/>
              </a:ext>
            </a:extLst>
          </p:cNvPr>
          <p:cNvSpPr txBox="1"/>
          <p:nvPr/>
        </p:nvSpPr>
        <p:spPr>
          <a:xfrm>
            <a:off x="459431" y="3511930"/>
            <a:ext cx="575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rgbClr val="253356"/>
                </a:solidFill>
                <a:latin typeface="High Tower Text" panose="02040502050506030303" pitchFamily="18" charset="0"/>
              </a:rPr>
              <a:t>Drugs discovered using CADD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5710B-AB03-C1A0-A099-E591F60516A6}"/>
              </a:ext>
            </a:extLst>
          </p:cNvPr>
          <p:cNvSpPr txBox="1"/>
          <p:nvPr/>
        </p:nvSpPr>
        <p:spPr>
          <a:xfrm>
            <a:off x="2744865" y="5963529"/>
            <a:ext cx="2104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Tirofiban</a:t>
            </a:r>
          </a:p>
          <a:p>
            <a:endParaRPr lang="en-IN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D82E7-8714-39CA-0F40-F6F495CFE76D}"/>
              </a:ext>
            </a:extLst>
          </p:cNvPr>
          <p:cNvSpPr txBox="1"/>
          <p:nvPr/>
        </p:nvSpPr>
        <p:spPr>
          <a:xfrm>
            <a:off x="4808798" y="5937854"/>
            <a:ext cx="18660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800">
                <a:solidFill>
                  <a:srgbClr val="253356"/>
                </a:solidFill>
                <a:latin typeface="High Tower Text"/>
              </a:rPr>
              <a:t>Saquinavir</a:t>
            </a:r>
            <a:endParaRPr lang="en-IN" sz="2800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1032" name="Picture 8" descr="Dozolamide T Eye Drops 5 ml | Uses ...">
            <a:extLst>
              <a:ext uri="{FF2B5EF4-FFF2-40B4-BE49-F238E27FC236}">
                <a16:creationId xmlns:a16="http://schemas.microsoft.com/office/drawing/2014/main" id="{56EC12B3-E6B9-F81D-0CD3-E5532930D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893" y="39277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E77D06-7AEB-C307-D070-C219AD674A77}"/>
              </a:ext>
            </a:extLst>
          </p:cNvPr>
          <p:cNvSpPr txBox="1"/>
          <p:nvPr/>
        </p:nvSpPr>
        <p:spPr>
          <a:xfrm>
            <a:off x="7068311" y="5963529"/>
            <a:ext cx="2146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253356"/>
                </a:solidFill>
                <a:latin typeface="High Tower Text" panose="02040502050506030303" pitchFamily="18" charset="0"/>
              </a:rPr>
              <a:t>Dorzolamide</a:t>
            </a:r>
          </a:p>
        </p:txBody>
      </p:sp>
      <p:pic>
        <p:nvPicPr>
          <p:cNvPr id="9" name="Picture 8" descr="Saquinavir Invirase Tablets at Rs 9800/bottle | Surat | ID: 2852145612862">
            <a:extLst>
              <a:ext uri="{FF2B5EF4-FFF2-40B4-BE49-F238E27FC236}">
                <a16:creationId xmlns:a16="http://schemas.microsoft.com/office/drawing/2014/main" id="{F76D6A52-206A-664A-EB55-79D79447A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77" y="4374964"/>
            <a:ext cx="1452283" cy="1416819"/>
          </a:xfrm>
          <a:prstGeom prst="rect">
            <a:avLst/>
          </a:prstGeom>
        </p:spPr>
      </p:pic>
      <p:pic>
        <p:nvPicPr>
          <p:cNvPr id="1049" name="Picture 2" descr="Target identification and mechanism of action in chemical biology and drug  discovery | Nature Chemical Biology">
            <a:extLst>
              <a:ext uri="{FF2B5EF4-FFF2-40B4-BE49-F238E27FC236}">
                <a16:creationId xmlns:a16="http://schemas.microsoft.com/office/drawing/2014/main" id="{093FCD72-4B36-4149-CFE2-03C38E86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65" y="10816979"/>
            <a:ext cx="65246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D4BF8AB5-85F4-3396-9F10-B20B0472876F}"/>
              </a:ext>
            </a:extLst>
          </p:cNvPr>
          <p:cNvSpPr txBox="1"/>
          <p:nvPr/>
        </p:nvSpPr>
        <p:spPr>
          <a:xfrm>
            <a:off x="1095375" y="7066984"/>
            <a:ext cx="10001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IN" sz="4400" b="1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Chemical biology in target identification and validation</a:t>
            </a:r>
            <a:endParaRPr lang="en-IN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045D3FF8-4CEA-FE5C-3F36-7AC1D60AB1D4}"/>
              </a:ext>
            </a:extLst>
          </p:cNvPr>
          <p:cNvSpPr txBox="1"/>
          <p:nvPr/>
        </p:nvSpPr>
        <p:spPr>
          <a:xfrm>
            <a:off x="409575" y="8493902"/>
            <a:ext cx="11372850" cy="217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Enzyme assay and biochemical tests: When target structure information is available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DNA and RNA analysis methods: Using genetic or genomic methods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 inference methods </a:t>
            </a:r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253356"/>
              </a:solidFill>
              <a:effectLst/>
              <a:uLnTx/>
              <a:uFillTx/>
              <a:latin typeface="High Tower Text" panose="02040502050506030303" pitchFamily="18" charset="0"/>
              <a:ea typeface="+mn-ea"/>
              <a:cs typeface="+mn-cs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381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rget identification and mechanism of action in chemical biology and drug  discovery | Nature Chemical Biology">
            <a:extLst>
              <a:ext uri="{FF2B5EF4-FFF2-40B4-BE49-F238E27FC236}">
                <a16:creationId xmlns:a16="http://schemas.microsoft.com/office/drawing/2014/main" id="{FD529081-5D0A-AB54-9973-348149A1F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253" y="3892472"/>
            <a:ext cx="65246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Arrow: Bent-Up 1040">
            <a:extLst>
              <a:ext uri="{FF2B5EF4-FFF2-40B4-BE49-F238E27FC236}">
                <a16:creationId xmlns:a16="http://schemas.microsoft.com/office/drawing/2014/main" id="{EA9F9091-F2F6-F7CD-1272-AA6EB9C56D03}"/>
              </a:ext>
            </a:extLst>
          </p:cNvPr>
          <p:cNvSpPr/>
          <p:nvPr/>
        </p:nvSpPr>
        <p:spPr>
          <a:xfrm>
            <a:off x="9391050" y="19666380"/>
            <a:ext cx="1349521" cy="498179"/>
          </a:xfrm>
          <a:prstGeom prst="bentUpArrow">
            <a:avLst>
              <a:gd name="adj1" fmla="val 0"/>
              <a:gd name="adj2" fmla="val 16260"/>
              <a:gd name="adj3" fmla="val 30828"/>
            </a:avLst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22771920-0ED3-9EC8-FACD-1B3AEE4BF4AC}"/>
              </a:ext>
            </a:extLst>
          </p:cNvPr>
          <p:cNvCxnSpPr>
            <a:cxnSpLocks/>
            <a:stCxn id="1044" idx="6"/>
            <a:endCxn id="1046" idx="2"/>
          </p:cNvCxnSpPr>
          <p:nvPr/>
        </p:nvCxnSpPr>
        <p:spPr>
          <a:xfrm flipV="1">
            <a:off x="6629266" y="20157414"/>
            <a:ext cx="893688" cy="1071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CE8AB417-E370-99A7-3075-A50E267F801F}"/>
              </a:ext>
            </a:extLst>
          </p:cNvPr>
          <p:cNvCxnSpPr>
            <a:cxnSpLocks/>
            <a:stCxn id="1063" idx="4"/>
            <a:endCxn id="1044" idx="0"/>
          </p:cNvCxnSpPr>
          <p:nvPr/>
        </p:nvCxnSpPr>
        <p:spPr>
          <a:xfrm>
            <a:off x="5715243" y="18833017"/>
            <a:ext cx="10716" cy="49449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Flowchart: Connector 1043">
            <a:extLst>
              <a:ext uri="{FF2B5EF4-FFF2-40B4-BE49-F238E27FC236}">
                <a16:creationId xmlns:a16="http://schemas.microsoft.com/office/drawing/2014/main" id="{038D48A2-CA76-43D3-3D08-1A0C13CB8C10}"/>
              </a:ext>
            </a:extLst>
          </p:cNvPr>
          <p:cNvSpPr/>
          <p:nvPr/>
        </p:nvSpPr>
        <p:spPr>
          <a:xfrm>
            <a:off x="4822652" y="19327516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DB08075-79F1-7205-95F7-FB974BDD51B2}"/>
              </a:ext>
            </a:extLst>
          </p:cNvPr>
          <p:cNvSpPr txBox="1"/>
          <p:nvPr/>
        </p:nvSpPr>
        <p:spPr>
          <a:xfrm>
            <a:off x="4829804" y="19810616"/>
            <a:ext cx="1815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Compound Selection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46" name="Flowchart: Connector 1045">
            <a:extLst>
              <a:ext uri="{FF2B5EF4-FFF2-40B4-BE49-F238E27FC236}">
                <a16:creationId xmlns:a16="http://schemas.microsoft.com/office/drawing/2014/main" id="{BA3E5A81-28C1-54F9-FA6D-1721AE324BA1}"/>
              </a:ext>
            </a:extLst>
          </p:cNvPr>
          <p:cNvSpPr/>
          <p:nvPr/>
        </p:nvSpPr>
        <p:spPr>
          <a:xfrm>
            <a:off x="7522954" y="19301098"/>
            <a:ext cx="1859426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B5314716-9B34-717F-ADA6-82A74A0A45F4}"/>
              </a:ext>
            </a:extLst>
          </p:cNvPr>
          <p:cNvSpPr txBox="1"/>
          <p:nvPr/>
        </p:nvSpPr>
        <p:spPr>
          <a:xfrm>
            <a:off x="7514284" y="19803470"/>
            <a:ext cx="193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Lead Optimization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48" name="Flowchart: Connector 1047">
            <a:extLst>
              <a:ext uri="{FF2B5EF4-FFF2-40B4-BE49-F238E27FC236}">
                <a16:creationId xmlns:a16="http://schemas.microsoft.com/office/drawing/2014/main" id="{FC2E4C6C-3759-D358-D866-F6513D525214}"/>
              </a:ext>
            </a:extLst>
          </p:cNvPr>
          <p:cNvSpPr/>
          <p:nvPr/>
        </p:nvSpPr>
        <p:spPr>
          <a:xfrm>
            <a:off x="9698988" y="17906357"/>
            <a:ext cx="1822799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BE81DCB-B33D-32BC-38A5-A273587E7F8A}"/>
              </a:ext>
            </a:extLst>
          </p:cNvPr>
          <p:cNvSpPr txBox="1"/>
          <p:nvPr/>
        </p:nvSpPr>
        <p:spPr>
          <a:xfrm>
            <a:off x="9907527" y="18587210"/>
            <a:ext cx="140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New Drug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EA693C79-3B0C-CB5B-C7B9-DCF4F2782654}"/>
              </a:ext>
            </a:extLst>
          </p:cNvPr>
          <p:cNvCxnSpPr>
            <a:cxnSpLocks/>
            <a:stCxn id="1071" idx="4"/>
            <a:endCxn id="1063" idx="7"/>
          </p:cNvCxnSpPr>
          <p:nvPr/>
        </p:nvCxnSpPr>
        <p:spPr>
          <a:xfrm flipH="1">
            <a:off x="6372649" y="14279774"/>
            <a:ext cx="2527724" cy="309142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2E7E74BD-C16E-6B61-0023-F0B1B37FB480}"/>
              </a:ext>
            </a:extLst>
          </p:cNvPr>
          <p:cNvCxnSpPr>
            <a:cxnSpLocks/>
            <a:stCxn id="1069" idx="4"/>
            <a:endCxn id="1063" idx="0"/>
          </p:cNvCxnSpPr>
          <p:nvPr/>
        </p:nvCxnSpPr>
        <p:spPr>
          <a:xfrm flipH="1">
            <a:off x="5715243" y="14317605"/>
            <a:ext cx="1045369" cy="280278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3DCE6356-1585-07E8-E490-17219F7B4020}"/>
              </a:ext>
            </a:extLst>
          </p:cNvPr>
          <p:cNvCxnSpPr>
            <a:cxnSpLocks/>
            <a:stCxn id="1067" idx="4"/>
            <a:endCxn id="1063" idx="1"/>
          </p:cNvCxnSpPr>
          <p:nvPr/>
        </p:nvCxnSpPr>
        <p:spPr>
          <a:xfrm>
            <a:off x="5041082" y="16932154"/>
            <a:ext cx="16755" cy="43904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032F8FBD-8C2E-EEE7-893D-F37ADF3694E3}"/>
              </a:ext>
            </a:extLst>
          </p:cNvPr>
          <p:cNvCxnSpPr>
            <a:cxnSpLocks/>
            <a:endCxn id="1061" idx="0"/>
          </p:cNvCxnSpPr>
          <p:nvPr/>
        </p:nvCxnSpPr>
        <p:spPr>
          <a:xfrm>
            <a:off x="4049640" y="12228966"/>
            <a:ext cx="4125" cy="37624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5274408D-E747-D078-4438-DDF3DFB4DFA3}"/>
              </a:ext>
            </a:extLst>
          </p:cNvPr>
          <p:cNvCxnSpPr>
            <a:cxnSpLocks/>
            <a:stCxn id="1073" idx="5"/>
          </p:cNvCxnSpPr>
          <p:nvPr/>
        </p:nvCxnSpPr>
        <p:spPr>
          <a:xfrm>
            <a:off x="6552168" y="10215648"/>
            <a:ext cx="558172" cy="63733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12DD703A-A1DD-21CB-2E3D-433D05CDFAE3}"/>
              </a:ext>
            </a:extLst>
          </p:cNvPr>
          <p:cNvCxnSpPr>
            <a:cxnSpLocks/>
            <a:stCxn id="1073" idx="3"/>
          </p:cNvCxnSpPr>
          <p:nvPr/>
        </p:nvCxnSpPr>
        <p:spPr>
          <a:xfrm flipH="1">
            <a:off x="4688375" y="10215648"/>
            <a:ext cx="586323" cy="57829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9B83C9E0-9D99-4AD2-3EDE-4C32619AFCD7}"/>
              </a:ext>
            </a:extLst>
          </p:cNvPr>
          <p:cNvCxnSpPr>
            <a:cxnSpLocks/>
            <a:endCxn id="1069" idx="0"/>
          </p:cNvCxnSpPr>
          <p:nvPr/>
        </p:nvCxnSpPr>
        <p:spPr>
          <a:xfrm flipH="1">
            <a:off x="6760612" y="12041793"/>
            <a:ext cx="349728" cy="59457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BA1153A2-C763-C8F2-F325-2B9E2FACD0C8}"/>
              </a:ext>
            </a:extLst>
          </p:cNvPr>
          <p:cNvCxnSpPr>
            <a:cxnSpLocks/>
            <a:endCxn id="1071" idx="0"/>
          </p:cNvCxnSpPr>
          <p:nvPr/>
        </p:nvCxnSpPr>
        <p:spPr>
          <a:xfrm>
            <a:off x="8387810" y="12041793"/>
            <a:ext cx="512563" cy="55674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25F300D2-2235-B33F-F7AA-FE906D3E3F8B}"/>
              </a:ext>
            </a:extLst>
          </p:cNvPr>
          <p:cNvCxnSpPr>
            <a:cxnSpLocks/>
            <a:stCxn id="1061" idx="3"/>
            <a:endCxn id="1065" idx="0"/>
          </p:cNvCxnSpPr>
          <p:nvPr/>
        </p:nvCxnSpPr>
        <p:spPr>
          <a:xfrm flipH="1">
            <a:off x="3060847" y="14040235"/>
            <a:ext cx="354183" cy="121686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EA5D8768-A86C-201C-71F1-3E89567CD4CA}"/>
              </a:ext>
            </a:extLst>
          </p:cNvPr>
          <p:cNvCxnSpPr>
            <a:cxnSpLocks/>
            <a:stCxn id="1061" idx="5"/>
            <a:endCxn id="1067" idx="0"/>
          </p:cNvCxnSpPr>
          <p:nvPr/>
        </p:nvCxnSpPr>
        <p:spPr>
          <a:xfrm>
            <a:off x="4692500" y="14040235"/>
            <a:ext cx="348582" cy="12106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DE079090-AD1B-A3F8-6D4B-D1F3BDF2C365}"/>
              </a:ext>
            </a:extLst>
          </p:cNvPr>
          <p:cNvCxnSpPr>
            <a:cxnSpLocks/>
            <a:stCxn id="1065" idx="4"/>
            <a:endCxn id="1064" idx="1"/>
          </p:cNvCxnSpPr>
          <p:nvPr/>
        </p:nvCxnSpPr>
        <p:spPr>
          <a:xfrm>
            <a:off x="3060847" y="16938331"/>
            <a:ext cx="1693199" cy="105841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Flowchart: Connector 1060">
            <a:extLst>
              <a:ext uri="{FF2B5EF4-FFF2-40B4-BE49-F238E27FC236}">
                <a16:creationId xmlns:a16="http://schemas.microsoft.com/office/drawing/2014/main" id="{765DE0C0-DE73-77F5-F743-4B0A9C50DDBA}"/>
              </a:ext>
            </a:extLst>
          </p:cNvPr>
          <p:cNvSpPr/>
          <p:nvPr/>
        </p:nvSpPr>
        <p:spPr>
          <a:xfrm>
            <a:off x="3150458" y="12605213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5EA7A883-286E-D204-0A70-06F31152BF8A}"/>
              </a:ext>
            </a:extLst>
          </p:cNvPr>
          <p:cNvSpPr txBox="1"/>
          <p:nvPr/>
        </p:nvSpPr>
        <p:spPr>
          <a:xfrm>
            <a:off x="3176487" y="13092162"/>
            <a:ext cx="1815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Binding Site Identification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63" name="Flowchart: Connector 1062">
            <a:extLst>
              <a:ext uri="{FF2B5EF4-FFF2-40B4-BE49-F238E27FC236}">
                <a16:creationId xmlns:a16="http://schemas.microsoft.com/office/drawing/2014/main" id="{698FD015-72F5-DD89-9A2D-D8D1DF807734}"/>
              </a:ext>
            </a:extLst>
          </p:cNvPr>
          <p:cNvSpPr/>
          <p:nvPr/>
        </p:nvSpPr>
        <p:spPr>
          <a:xfrm>
            <a:off x="4785530" y="17120386"/>
            <a:ext cx="1859426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55A631E3-67DE-DD15-C744-75EF135C68F2}"/>
              </a:ext>
            </a:extLst>
          </p:cNvPr>
          <p:cNvSpPr txBox="1"/>
          <p:nvPr/>
        </p:nvSpPr>
        <p:spPr>
          <a:xfrm>
            <a:off x="4754046" y="17642802"/>
            <a:ext cx="193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Virtual Screening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65" name="Flowchart: Connector 1064">
            <a:extLst>
              <a:ext uri="{FF2B5EF4-FFF2-40B4-BE49-F238E27FC236}">
                <a16:creationId xmlns:a16="http://schemas.microsoft.com/office/drawing/2014/main" id="{DB10059E-7114-427F-7FDA-B404643769B4}"/>
              </a:ext>
            </a:extLst>
          </p:cNvPr>
          <p:cNvSpPr/>
          <p:nvPr/>
        </p:nvSpPr>
        <p:spPr>
          <a:xfrm>
            <a:off x="2157540" y="15257098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1C391871-7ABE-BFE2-07E1-67F785B4DDB8}"/>
              </a:ext>
            </a:extLst>
          </p:cNvPr>
          <p:cNvSpPr txBox="1"/>
          <p:nvPr/>
        </p:nvSpPr>
        <p:spPr>
          <a:xfrm>
            <a:off x="2149002" y="15861662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Docking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67" name="Flowchart: Connector 1066">
            <a:extLst>
              <a:ext uri="{FF2B5EF4-FFF2-40B4-BE49-F238E27FC236}">
                <a16:creationId xmlns:a16="http://schemas.microsoft.com/office/drawing/2014/main" id="{54745B4E-F239-FA8B-5B0F-E3297436DDBD}"/>
              </a:ext>
            </a:extLst>
          </p:cNvPr>
          <p:cNvSpPr/>
          <p:nvPr/>
        </p:nvSpPr>
        <p:spPr>
          <a:xfrm>
            <a:off x="4137775" y="15250921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895D4969-D7D2-7294-2C18-3E38DD5B34FD}"/>
              </a:ext>
            </a:extLst>
          </p:cNvPr>
          <p:cNvSpPr txBox="1"/>
          <p:nvPr/>
        </p:nvSpPr>
        <p:spPr>
          <a:xfrm>
            <a:off x="4137301" y="15898211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Scoring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69" name="Flowchart: Connector 1068">
            <a:extLst>
              <a:ext uri="{FF2B5EF4-FFF2-40B4-BE49-F238E27FC236}">
                <a16:creationId xmlns:a16="http://schemas.microsoft.com/office/drawing/2014/main" id="{E396CF23-6CC9-D9BC-FB3E-4CED1444AB82}"/>
              </a:ext>
            </a:extLst>
          </p:cNvPr>
          <p:cNvSpPr/>
          <p:nvPr/>
        </p:nvSpPr>
        <p:spPr>
          <a:xfrm>
            <a:off x="5857305" y="12636372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88CFA84A-60D1-ED21-903F-9F6024994FD6}"/>
              </a:ext>
            </a:extLst>
          </p:cNvPr>
          <p:cNvSpPr txBox="1"/>
          <p:nvPr/>
        </p:nvSpPr>
        <p:spPr>
          <a:xfrm>
            <a:off x="5822738" y="13169390"/>
            <a:ext cx="185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Pharmacophore Modelling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71" name="Flowchart: Connector 1070">
            <a:extLst>
              <a:ext uri="{FF2B5EF4-FFF2-40B4-BE49-F238E27FC236}">
                <a16:creationId xmlns:a16="http://schemas.microsoft.com/office/drawing/2014/main" id="{7EBCF05B-3EAE-2AD1-37ED-D99E5D0A951E}"/>
              </a:ext>
            </a:extLst>
          </p:cNvPr>
          <p:cNvSpPr/>
          <p:nvPr/>
        </p:nvSpPr>
        <p:spPr>
          <a:xfrm>
            <a:off x="7997066" y="12598541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F169AD8C-346F-C2F5-BFCF-CAE43177EFC4}"/>
              </a:ext>
            </a:extLst>
          </p:cNvPr>
          <p:cNvSpPr txBox="1"/>
          <p:nvPr/>
        </p:nvSpPr>
        <p:spPr>
          <a:xfrm>
            <a:off x="7988528" y="13215735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QSAR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73" name="Flowchart: Connector 1072">
            <a:extLst>
              <a:ext uri="{FF2B5EF4-FFF2-40B4-BE49-F238E27FC236}">
                <a16:creationId xmlns:a16="http://schemas.microsoft.com/office/drawing/2014/main" id="{40D26C0A-221A-E694-D029-24E916ADE792}"/>
              </a:ext>
            </a:extLst>
          </p:cNvPr>
          <p:cNvSpPr/>
          <p:nvPr/>
        </p:nvSpPr>
        <p:spPr>
          <a:xfrm>
            <a:off x="5010126" y="8780626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B89EED2D-99DB-5A77-DB2E-BDC124F967E0}"/>
              </a:ext>
            </a:extLst>
          </p:cNvPr>
          <p:cNvSpPr txBox="1"/>
          <p:nvPr/>
        </p:nvSpPr>
        <p:spPr>
          <a:xfrm>
            <a:off x="5001588" y="9399109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CADD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C938852E-266D-D2E0-7D01-85418B824388}"/>
              </a:ext>
            </a:extLst>
          </p:cNvPr>
          <p:cNvSpPr txBox="1"/>
          <p:nvPr/>
        </p:nvSpPr>
        <p:spPr>
          <a:xfrm>
            <a:off x="610307" y="7521967"/>
            <a:ext cx="10684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CADD </a:t>
            </a:r>
            <a:r>
              <a:rPr lang="en-US" sz="44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Drug Discovery Process</a:t>
            </a:r>
            <a:endParaRPr lang="en-IN" sz="4400" b="1">
              <a:solidFill>
                <a:srgbClr val="002448"/>
              </a:solidFill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76" name="Section Zoom 1075">
                <a:extLst>
                  <a:ext uri="{FF2B5EF4-FFF2-40B4-BE49-F238E27FC236}">
                    <a16:creationId xmlns:a16="http://schemas.microsoft.com/office/drawing/2014/main" id="{D5A02D27-12E1-D5AA-3F1E-481474A509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0474252"/>
                  </p:ext>
                </p:extLst>
              </p:nvPr>
            </p:nvGraphicFramePr>
            <p:xfrm>
              <a:off x="2606368" y="10530458"/>
              <a:ext cx="3043878" cy="1712181"/>
            </p:xfrm>
            <a:graphic>
              <a:graphicData uri="http://schemas.microsoft.com/office/powerpoint/2016/sectionzoom">
                <psez:sectionZm>
                  <psez:sectionZmObj sectionId="{3946168F-F789-482D-94FB-5ECD9D088D0C}">
                    <psez:zmPr id="{1693A328-8055-489C-93BA-7D20C8ABEBF9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3878" cy="171218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76" name="Section Zoom 107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5A02D27-12E1-D5AA-3F1E-481474A509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6368" y="10530458"/>
                <a:ext cx="3043878" cy="1712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77" name="Section Zoom 1076">
                <a:extLst>
                  <a:ext uri="{FF2B5EF4-FFF2-40B4-BE49-F238E27FC236}">
                    <a16:creationId xmlns:a16="http://schemas.microsoft.com/office/drawing/2014/main" id="{91D49406-6E15-7959-170B-437541C810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2152574"/>
                  </p:ext>
                </p:extLst>
              </p:nvPr>
            </p:nvGraphicFramePr>
            <p:xfrm>
              <a:off x="6274878" y="1059956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207BD27-0463-4B58-ADE2-EE0ED917E585}">
                    <psez:zmPr id="{6C3C4400-B4F1-41C9-9D5F-ADD5431816BD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77" name="Section Zoom 107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D49406-6E15-7959-170B-437541C81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4878" y="10599567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080" name="TextBox 1079">
            <a:extLst>
              <a:ext uri="{FF2B5EF4-FFF2-40B4-BE49-F238E27FC236}">
                <a16:creationId xmlns:a16="http://schemas.microsoft.com/office/drawing/2014/main" id="{E0B56122-DB1F-E501-CD5F-3D522BEB284A}"/>
              </a:ext>
            </a:extLst>
          </p:cNvPr>
          <p:cNvSpPr txBox="1"/>
          <p:nvPr/>
        </p:nvSpPr>
        <p:spPr>
          <a:xfrm>
            <a:off x="1095375" y="247084"/>
            <a:ext cx="10001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IN" sz="4400" b="1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Chemical biology in target identification and validation</a:t>
            </a:r>
            <a:endParaRPr lang="en-IN"/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EF7E0215-C931-1238-CFD0-9E50A848319C}"/>
              </a:ext>
            </a:extLst>
          </p:cNvPr>
          <p:cNvSpPr txBox="1"/>
          <p:nvPr/>
        </p:nvSpPr>
        <p:spPr>
          <a:xfrm>
            <a:off x="409575" y="1674002"/>
            <a:ext cx="11372850" cy="217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Enzyme assay and biochemical tests: When target structure information is available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DNA and RNA analysis methods: Using genetic or genomic methods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solidFill>
                  <a:srgbClr val="253356"/>
                </a:solidFill>
                <a:effectLst/>
                <a:uLnTx/>
                <a:uFillTx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 inference methods </a:t>
            </a:r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srgbClr val="253356"/>
              </a:solidFill>
              <a:effectLst/>
              <a:uLnTx/>
              <a:uFillTx/>
              <a:latin typeface="High Tower Text" panose="02040502050506030303" pitchFamily="18" charset="0"/>
              <a:ea typeface="+mn-ea"/>
              <a:cs typeface="+mn-cs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526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17A9E-F9B2-FC21-38C5-7FC75073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32676EAC-207C-BCE9-0DC3-275815EE83D9}"/>
              </a:ext>
            </a:extLst>
          </p:cNvPr>
          <p:cNvSpPr/>
          <p:nvPr/>
        </p:nvSpPr>
        <p:spPr>
          <a:xfrm>
            <a:off x="9391050" y="11875956"/>
            <a:ext cx="1349521" cy="498179"/>
          </a:xfrm>
          <a:prstGeom prst="bentUpArrow">
            <a:avLst>
              <a:gd name="adj1" fmla="val 0"/>
              <a:gd name="adj2" fmla="val 16260"/>
              <a:gd name="adj3" fmla="val 30828"/>
            </a:avLst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01F4F39-E18A-ED07-08AA-E13A735F0983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6629266" y="12366990"/>
            <a:ext cx="893688" cy="1071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9A82E40-BCF4-370F-1D62-62B319247ADB}"/>
              </a:ext>
            </a:extLst>
          </p:cNvPr>
          <p:cNvCxnSpPr>
            <a:cxnSpLocks/>
            <a:stCxn id="99" idx="4"/>
            <a:endCxn id="73" idx="0"/>
          </p:cNvCxnSpPr>
          <p:nvPr/>
        </p:nvCxnSpPr>
        <p:spPr>
          <a:xfrm>
            <a:off x="5715243" y="11042593"/>
            <a:ext cx="10716" cy="49449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B17C0698-598E-50B7-5CBD-899EF0F0B209}"/>
              </a:ext>
            </a:extLst>
          </p:cNvPr>
          <p:cNvSpPr/>
          <p:nvPr/>
        </p:nvSpPr>
        <p:spPr>
          <a:xfrm>
            <a:off x="4822652" y="11537092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5496E0-CEB4-E392-700D-F842302D9084}"/>
              </a:ext>
            </a:extLst>
          </p:cNvPr>
          <p:cNvSpPr txBox="1"/>
          <p:nvPr/>
        </p:nvSpPr>
        <p:spPr>
          <a:xfrm>
            <a:off x="4829804" y="12020192"/>
            <a:ext cx="1815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Compound Selection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05E18F94-3099-4129-3D36-2ECB12218B43}"/>
              </a:ext>
            </a:extLst>
          </p:cNvPr>
          <p:cNvSpPr/>
          <p:nvPr/>
        </p:nvSpPr>
        <p:spPr>
          <a:xfrm>
            <a:off x="7522954" y="11510674"/>
            <a:ext cx="1859426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CC7E1B-787C-D952-7D7A-0AFF98EFB126}"/>
              </a:ext>
            </a:extLst>
          </p:cNvPr>
          <p:cNvSpPr txBox="1"/>
          <p:nvPr/>
        </p:nvSpPr>
        <p:spPr>
          <a:xfrm>
            <a:off x="7514284" y="12013046"/>
            <a:ext cx="193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Lead Optimization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A096508A-9183-C502-0B7D-9A7243E80A2B}"/>
              </a:ext>
            </a:extLst>
          </p:cNvPr>
          <p:cNvSpPr/>
          <p:nvPr/>
        </p:nvSpPr>
        <p:spPr>
          <a:xfrm>
            <a:off x="9698988" y="10115933"/>
            <a:ext cx="1822799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45417B-5900-B633-BCD1-C43DF114F808}"/>
              </a:ext>
            </a:extLst>
          </p:cNvPr>
          <p:cNvSpPr txBox="1"/>
          <p:nvPr/>
        </p:nvSpPr>
        <p:spPr>
          <a:xfrm>
            <a:off x="9907527" y="10796786"/>
            <a:ext cx="140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New Drug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AAF44F-521E-B157-5C68-0518A3BFCBCB}"/>
              </a:ext>
            </a:extLst>
          </p:cNvPr>
          <p:cNvCxnSpPr>
            <a:cxnSpLocks/>
            <a:stCxn id="108" idx="4"/>
            <a:endCxn id="99" idx="7"/>
          </p:cNvCxnSpPr>
          <p:nvPr/>
        </p:nvCxnSpPr>
        <p:spPr>
          <a:xfrm flipH="1">
            <a:off x="6372649" y="6489350"/>
            <a:ext cx="2527724" cy="309142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BD87B94-EB50-296F-9243-F83F93A96CAE}"/>
              </a:ext>
            </a:extLst>
          </p:cNvPr>
          <p:cNvCxnSpPr>
            <a:cxnSpLocks/>
            <a:stCxn id="106" idx="4"/>
            <a:endCxn id="99" idx="0"/>
          </p:cNvCxnSpPr>
          <p:nvPr/>
        </p:nvCxnSpPr>
        <p:spPr>
          <a:xfrm flipH="1">
            <a:off x="5715243" y="6527181"/>
            <a:ext cx="1045369" cy="280278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67A8F6-59D8-FCE3-693B-38D138ACA704}"/>
              </a:ext>
            </a:extLst>
          </p:cNvPr>
          <p:cNvCxnSpPr>
            <a:cxnSpLocks/>
            <a:stCxn id="104" idx="4"/>
            <a:endCxn id="99" idx="1"/>
          </p:cNvCxnSpPr>
          <p:nvPr/>
        </p:nvCxnSpPr>
        <p:spPr>
          <a:xfrm>
            <a:off x="5041082" y="9141730"/>
            <a:ext cx="16755" cy="43904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07F320-3119-0A67-5AE2-B4777B9B2A8F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4049640" y="4438542"/>
            <a:ext cx="4125" cy="37624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EFFC3-E2FB-1929-F76B-75446BFC0196}"/>
              </a:ext>
            </a:extLst>
          </p:cNvPr>
          <p:cNvCxnSpPr>
            <a:cxnSpLocks/>
            <a:stCxn id="110" idx="5"/>
          </p:cNvCxnSpPr>
          <p:nvPr/>
        </p:nvCxnSpPr>
        <p:spPr>
          <a:xfrm>
            <a:off x="6552168" y="2425224"/>
            <a:ext cx="558172" cy="63733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322A499-34CE-E6C0-12E3-4DD60F25F6D5}"/>
              </a:ext>
            </a:extLst>
          </p:cNvPr>
          <p:cNvCxnSpPr>
            <a:cxnSpLocks/>
            <a:stCxn id="110" idx="3"/>
          </p:cNvCxnSpPr>
          <p:nvPr/>
        </p:nvCxnSpPr>
        <p:spPr>
          <a:xfrm flipH="1">
            <a:off x="4688375" y="2425224"/>
            <a:ext cx="586323" cy="57829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13C3B41-94CB-1412-D36A-EF02F11FCFE6}"/>
              </a:ext>
            </a:extLst>
          </p:cNvPr>
          <p:cNvCxnSpPr>
            <a:cxnSpLocks/>
            <a:endCxn id="106" idx="0"/>
          </p:cNvCxnSpPr>
          <p:nvPr/>
        </p:nvCxnSpPr>
        <p:spPr>
          <a:xfrm flipH="1">
            <a:off x="6760612" y="4251369"/>
            <a:ext cx="349728" cy="59457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5837D4D-E3BA-2F76-4F5C-1B376D7C6313}"/>
              </a:ext>
            </a:extLst>
          </p:cNvPr>
          <p:cNvCxnSpPr>
            <a:cxnSpLocks/>
            <a:endCxn id="108" idx="0"/>
          </p:cNvCxnSpPr>
          <p:nvPr/>
        </p:nvCxnSpPr>
        <p:spPr>
          <a:xfrm>
            <a:off x="8387810" y="4251369"/>
            <a:ext cx="512563" cy="55674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569D886-B27A-85DB-0C36-E4B2053B73F9}"/>
              </a:ext>
            </a:extLst>
          </p:cNvPr>
          <p:cNvCxnSpPr>
            <a:cxnSpLocks/>
            <a:stCxn id="96" idx="3"/>
            <a:endCxn id="102" idx="0"/>
          </p:cNvCxnSpPr>
          <p:nvPr/>
        </p:nvCxnSpPr>
        <p:spPr>
          <a:xfrm flipH="1">
            <a:off x="3060847" y="6249811"/>
            <a:ext cx="354183" cy="121686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F8228A7-401F-B54F-D65C-AD1444533BE9}"/>
              </a:ext>
            </a:extLst>
          </p:cNvPr>
          <p:cNvCxnSpPr>
            <a:cxnSpLocks/>
            <a:stCxn id="96" idx="5"/>
            <a:endCxn id="104" idx="0"/>
          </p:cNvCxnSpPr>
          <p:nvPr/>
        </p:nvCxnSpPr>
        <p:spPr>
          <a:xfrm>
            <a:off x="4692500" y="6249811"/>
            <a:ext cx="348582" cy="12106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68A3854-6448-0A78-187F-BF2CE2075732}"/>
              </a:ext>
            </a:extLst>
          </p:cNvPr>
          <p:cNvCxnSpPr>
            <a:cxnSpLocks/>
            <a:stCxn id="102" idx="4"/>
            <a:endCxn id="100" idx="1"/>
          </p:cNvCxnSpPr>
          <p:nvPr/>
        </p:nvCxnSpPr>
        <p:spPr>
          <a:xfrm>
            <a:off x="3060847" y="9147907"/>
            <a:ext cx="1693199" cy="105841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F6077A3B-6AC6-D0A5-A871-05A8CACFB6DC}"/>
              </a:ext>
            </a:extLst>
          </p:cNvPr>
          <p:cNvSpPr/>
          <p:nvPr/>
        </p:nvSpPr>
        <p:spPr>
          <a:xfrm>
            <a:off x="3150458" y="4814789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153DF9-4B95-AF54-A402-EF321D395FA4}"/>
              </a:ext>
            </a:extLst>
          </p:cNvPr>
          <p:cNvSpPr txBox="1"/>
          <p:nvPr/>
        </p:nvSpPr>
        <p:spPr>
          <a:xfrm>
            <a:off x="3176487" y="5301738"/>
            <a:ext cx="1815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Binding Site Identification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1BF97CEE-1AF9-B714-72B9-055E67C051BE}"/>
              </a:ext>
            </a:extLst>
          </p:cNvPr>
          <p:cNvSpPr/>
          <p:nvPr/>
        </p:nvSpPr>
        <p:spPr>
          <a:xfrm>
            <a:off x="4785530" y="9329962"/>
            <a:ext cx="1859426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6B3BA0-3091-6D7D-D1FB-1B5344B0F82A}"/>
              </a:ext>
            </a:extLst>
          </p:cNvPr>
          <p:cNvSpPr txBox="1"/>
          <p:nvPr/>
        </p:nvSpPr>
        <p:spPr>
          <a:xfrm>
            <a:off x="4754046" y="9852378"/>
            <a:ext cx="193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Virtual Screening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2AE384D4-7065-E622-7EAF-FECEA83A056F}"/>
              </a:ext>
            </a:extLst>
          </p:cNvPr>
          <p:cNvSpPr/>
          <p:nvPr/>
        </p:nvSpPr>
        <p:spPr>
          <a:xfrm>
            <a:off x="2157540" y="7466674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DCA785-ECF4-DAAC-E8C1-A2EA4E353B56}"/>
              </a:ext>
            </a:extLst>
          </p:cNvPr>
          <p:cNvSpPr txBox="1"/>
          <p:nvPr/>
        </p:nvSpPr>
        <p:spPr>
          <a:xfrm>
            <a:off x="2149002" y="8071238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Docking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D304F83F-21C5-7191-6B7B-B9146A4773BE}"/>
              </a:ext>
            </a:extLst>
          </p:cNvPr>
          <p:cNvSpPr/>
          <p:nvPr/>
        </p:nvSpPr>
        <p:spPr>
          <a:xfrm>
            <a:off x="4137775" y="7460497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03E5984-E8B5-BF27-89A4-E7B0B639F170}"/>
              </a:ext>
            </a:extLst>
          </p:cNvPr>
          <p:cNvSpPr txBox="1"/>
          <p:nvPr/>
        </p:nvSpPr>
        <p:spPr>
          <a:xfrm>
            <a:off x="4137301" y="8107787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Scoring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9C109E98-2B07-2036-4D21-FC8582D8E5E1}"/>
              </a:ext>
            </a:extLst>
          </p:cNvPr>
          <p:cNvSpPr/>
          <p:nvPr/>
        </p:nvSpPr>
        <p:spPr>
          <a:xfrm>
            <a:off x="5857305" y="4845948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72B0497-C494-35E6-1835-BF2B99ADEC4F}"/>
              </a:ext>
            </a:extLst>
          </p:cNvPr>
          <p:cNvSpPr txBox="1"/>
          <p:nvPr/>
        </p:nvSpPr>
        <p:spPr>
          <a:xfrm>
            <a:off x="5822738" y="5378966"/>
            <a:ext cx="185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Pharmacophore Modelling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id="{F79246EB-FDFB-334F-AB09-8D37F6C374B2}"/>
              </a:ext>
            </a:extLst>
          </p:cNvPr>
          <p:cNvSpPr/>
          <p:nvPr/>
        </p:nvSpPr>
        <p:spPr>
          <a:xfrm>
            <a:off x="7997066" y="4808117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F91C1D-0223-6997-B8B6-C788A0755F08}"/>
              </a:ext>
            </a:extLst>
          </p:cNvPr>
          <p:cNvSpPr txBox="1"/>
          <p:nvPr/>
        </p:nvSpPr>
        <p:spPr>
          <a:xfrm>
            <a:off x="7988528" y="5425311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QSAR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436E59BB-721E-0A81-D4D5-667057FC9B53}"/>
              </a:ext>
            </a:extLst>
          </p:cNvPr>
          <p:cNvSpPr/>
          <p:nvPr/>
        </p:nvSpPr>
        <p:spPr>
          <a:xfrm>
            <a:off x="5010126" y="990202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FC22296-DE89-617F-2876-3666137CBF11}"/>
              </a:ext>
            </a:extLst>
          </p:cNvPr>
          <p:cNvSpPr txBox="1"/>
          <p:nvPr/>
        </p:nvSpPr>
        <p:spPr>
          <a:xfrm>
            <a:off x="5001588" y="1608685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CADD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D64C561-E387-10C2-0162-88733B86331F}"/>
              </a:ext>
            </a:extLst>
          </p:cNvPr>
          <p:cNvSpPr txBox="1"/>
          <p:nvPr/>
        </p:nvSpPr>
        <p:spPr>
          <a:xfrm>
            <a:off x="602243" y="148214"/>
            <a:ext cx="10684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CADD </a:t>
            </a:r>
            <a:r>
              <a:rPr lang="en-US" sz="44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Drug Discovery Process</a:t>
            </a:r>
            <a:endParaRPr lang="en-IN" sz="4400" b="1">
              <a:solidFill>
                <a:srgbClr val="002448"/>
              </a:solidFill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3" name="Section Zoom 112">
                <a:extLst>
                  <a:ext uri="{FF2B5EF4-FFF2-40B4-BE49-F238E27FC236}">
                    <a16:creationId xmlns:a16="http://schemas.microsoft.com/office/drawing/2014/main" id="{B3C8EED7-DF2F-3DAC-1616-4820EE1EEC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856745"/>
                  </p:ext>
                </p:extLst>
              </p:nvPr>
            </p:nvGraphicFramePr>
            <p:xfrm>
              <a:off x="2606368" y="2740034"/>
              <a:ext cx="3043878" cy="1712181"/>
            </p:xfrm>
            <a:graphic>
              <a:graphicData uri="http://schemas.microsoft.com/office/powerpoint/2016/sectionzoom">
                <psez:sectionZm>
                  <psez:sectionZmObj sectionId="{3946168F-F789-482D-94FB-5ECD9D088D0C}">
                    <psez:zmPr id="{1693A328-8055-489C-93BA-7D20C8ABEBF9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3878" cy="171218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3" name="Section Zoom 1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3C8EED7-DF2F-3DAC-1616-4820EE1EEC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06368" y="2740034"/>
                <a:ext cx="3043878" cy="1712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4" name="Section Zoom 113">
                <a:extLst>
                  <a:ext uri="{FF2B5EF4-FFF2-40B4-BE49-F238E27FC236}">
                    <a16:creationId xmlns:a16="http://schemas.microsoft.com/office/drawing/2014/main" id="{8A3E4DFF-ECE4-E5DB-4315-F6910B38DE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6993459"/>
                  </p:ext>
                </p:extLst>
              </p:nvPr>
            </p:nvGraphicFramePr>
            <p:xfrm>
              <a:off x="6274878" y="280914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207BD27-0463-4B58-ADE2-EE0ED917E585}">
                    <psez:zmPr id="{6C3C4400-B4F1-41C9-9D5F-ADD5431816BD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4" name="Section Zoom 1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A3E4DFF-ECE4-E5DB-4315-F6910B38DE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4878" y="2809143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40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89FD1-3718-5906-A7B8-DF0368C75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Bent-Up 8">
            <a:extLst>
              <a:ext uri="{FF2B5EF4-FFF2-40B4-BE49-F238E27FC236}">
                <a16:creationId xmlns:a16="http://schemas.microsoft.com/office/drawing/2014/main" id="{03B3C662-3B18-81E4-9BBB-D609783C4B5A}"/>
              </a:ext>
            </a:extLst>
          </p:cNvPr>
          <p:cNvSpPr/>
          <p:nvPr/>
        </p:nvSpPr>
        <p:spPr>
          <a:xfrm>
            <a:off x="9391050" y="5340780"/>
            <a:ext cx="1349521" cy="498179"/>
          </a:xfrm>
          <a:prstGeom prst="bentUpArrow">
            <a:avLst>
              <a:gd name="adj1" fmla="val 0"/>
              <a:gd name="adj2" fmla="val 16260"/>
              <a:gd name="adj3" fmla="val 30828"/>
            </a:avLst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EB3F09-20E6-0677-A0DF-613627849C3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6629266" y="5831814"/>
            <a:ext cx="893688" cy="1071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1106891-0D97-3712-1453-53E248C8049E}"/>
              </a:ext>
            </a:extLst>
          </p:cNvPr>
          <p:cNvCxnSpPr>
            <a:cxnSpLocks/>
            <a:stCxn id="86" idx="4"/>
            <a:endCxn id="28" idx="0"/>
          </p:cNvCxnSpPr>
          <p:nvPr/>
        </p:nvCxnSpPr>
        <p:spPr>
          <a:xfrm>
            <a:off x="5715243" y="4507417"/>
            <a:ext cx="10716" cy="49449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0D9A51F4-C6C4-C958-79EB-FE20F540767A}"/>
              </a:ext>
            </a:extLst>
          </p:cNvPr>
          <p:cNvSpPr/>
          <p:nvPr/>
        </p:nvSpPr>
        <p:spPr>
          <a:xfrm>
            <a:off x="4822652" y="5001916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E711AE-DA68-9C00-D077-7AD9D52E96C2}"/>
              </a:ext>
            </a:extLst>
          </p:cNvPr>
          <p:cNvSpPr txBox="1"/>
          <p:nvPr/>
        </p:nvSpPr>
        <p:spPr>
          <a:xfrm>
            <a:off x="4829804" y="5485016"/>
            <a:ext cx="1815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Compound Selection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694E0DF7-BB5A-47A5-C41E-62B98F23C422}"/>
              </a:ext>
            </a:extLst>
          </p:cNvPr>
          <p:cNvSpPr/>
          <p:nvPr/>
        </p:nvSpPr>
        <p:spPr>
          <a:xfrm>
            <a:off x="7522954" y="4975498"/>
            <a:ext cx="1859426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1394B6-7350-3C1D-258E-593F1F7F5566}"/>
              </a:ext>
            </a:extLst>
          </p:cNvPr>
          <p:cNvSpPr txBox="1"/>
          <p:nvPr/>
        </p:nvSpPr>
        <p:spPr>
          <a:xfrm>
            <a:off x="7514284" y="5477870"/>
            <a:ext cx="193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Lead Optimization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84EC8A2E-99AB-F118-2D46-48AB4492438A}"/>
              </a:ext>
            </a:extLst>
          </p:cNvPr>
          <p:cNvSpPr/>
          <p:nvPr/>
        </p:nvSpPr>
        <p:spPr>
          <a:xfrm>
            <a:off x="9698988" y="3580757"/>
            <a:ext cx="1822799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1FCE18-C3A4-A01E-663A-8380C7030684}"/>
              </a:ext>
            </a:extLst>
          </p:cNvPr>
          <p:cNvSpPr txBox="1"/>
          <p:nvPr/>
        </p:nvSpPr>
        <p:spPr>
          <a:xfrm>
            <a:off x="9907527" y="4261610"/>
            <a:ext cx="140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New Drug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2CD01B-B4E5-1995-9493-76EAA9F7D778}"/>
              </a:ext>
            </a:extLst>
          </p:cNvPr>
          <p:cNvCxnSpPr>
            <a:cxnSpLocks/>
            <a:stCxn id="99" idx="4"/>
            <a:endCxn id="86" idx="7"/>
          </p:cNvCxnSpPr>
          <p:nvPr/>
        </p:nvCxnSpPr>
        <p:spPr>
          <a:xfrm flipH="1">
            <a:off x="6372649" y="-45826"/>
            <a:ext cx="2527724" cy="309142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163809-5875-61C8-4DC6-4E7F49A6D7AE}"/>
              </a:ext>
            </a:extLst>
          </p:cNvPr>
          <p:cNvCxnSpPr>
            <a:cxnSpLocks/>
            <a:stCxn id="96" idx="4"/>
            <a:endCxn id="86" idx="0"/>
          </p:cNvCxnSpPr>
          <p:nvPr/>
        </p:nvCxnSpPr>
        <p:spPr>
          <a:xfrm flipH="1">
            <a:off x="5715243" y="-7995"/>
            <a:ext cx="1045369" cy="280278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F217958-EABA-F0DE-CF25-51FAA1B5358F}"/>
              </a:ext>
            </a:extLst>
          </p:cNvPr>
          <p:cNvCxnSpPr>
            <a:cxnSpLocks/>
            <a:stCxn id="93" idx="4"/>
            <a:endCxn id="86" idx="1"/>
          </p:cNvCxnSpPr>
          <p:nvPr/>
        </p:nvCxnSpPr>
        <p:spPr>
          <a:xfrm>
            <a:off x="5041082" y="2606554"/>
            <a:ext cx="16755" cy="43904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F8472A9-2A81-4CA4-2564-FFD195773FA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049640" y="-2096634"/>
            <a:ext cx="4125" cy="37624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F0F40D1-A40B-1463-6BD2-B213315F2589}"/>
              </a:ext>
            </a:extLst>
          </p:cNvPr>
          <p:cNvCxnSpPr>
            <a:cxnSpLocks/>
            <a:stCxn id="101" idx="5"/>
          </p:cNvCxnSpPr>
          <p:nvPr/>
        </p:nvCxnSpPr>
        <p:spPr>
          <a:xfrm>
            <a:off x="6552168" y="-4109952"/>
            <a:ext cx="558172" cy="63733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36F6D9C-7331-EB56-B5D4-98C26E4C5F26}"/>
              </a:ext>
            </a:extLst>
          </p:cNvPr>
          <p:cNvCxnSpPr>
            <a:cxnSpLocks/>
            <a:stCxn id="101" idx="3"/>
          </p:cNvCxnSpPr>
          <p:nvPr/>
        </p:nvCxnSpPr>
        <p:spPr>
          <a:xfrm flipH="1">
            <a:off x="4688375" y="-4109952"/>
            <a:ext cx="586323" cy="57829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7AA798E-CA5D-864A-BD53-603D13B4C029}"/>
              </a:ext>
            </a:extLst>
          </p:cNvPr>
          <p:cNvCxnSpPr>
            <a:cxnSpLocks/>
            <a:endCxn id="96" idx="0"/>
          </p:cNvCxnSpPr>
          <p:nvPr/>
        </p:nvCxnSpPr>
        <p:spPr>
          <a:xfrm flipH="1">
            <a:off x="6760612" y="-2283807"/>
            <a:ext cx="349728" cy="59457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5EF14B2-E530-0FB7-903D-203619FC237C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8387810" y="-2283807"/>
            <a:ext cx="512563" cy="55674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87E73C6-0D30-8958-0EF5-E4DD6901C614}"/>
              </a:ext>
            </a:extLst>
          </p:cNvPr>
          <p:cNvCxnSpPr>
            <a:cxnSpLocks/>
            <a:stCxn id="76" idx="3"/>
            <a:endCxn id="90" idx="0"/>
          </p:cNvCxnSpPr>
          <p:nvPr/>
        </p:nvCxnSpPr>
        <p:spPr>
          <a:xfrm flipH="1">
            <a:off x="3060847" y="-285365"/>
            <a:ext cx="354183" cy="121686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B9CD480-B348-E8A3-7F0E-CECA2F85AF51}"/>
              </a:ext>
            </a:extLst>
          </p:cNvPr>
          <p:cNvCxnSpPr>
            <a:cxnSpLocks/>
            <a:stCxn id="76" idx="5"/>
            <a:endCxn id="93" idx="0"/>
          </p:cNvCxnSpPr>
          <p:nvPr/>
        </p:nvCxnSpPr>
        <p:spPr>
          <a:xfrm>
            <a:off x="4692500" y="-285365"/>
            <a:ext cx="348582" cy="12106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E4EC743-0ECB-6B65-3489-E667990F38B6}"/>
              </a:ext>
            </a:extLst>
          </p:cNvPr>
          <p:cNvCxnSpPr>
            <a:cxnSpLocks/>
            <a:stCxn id="90" idx="4"/>
            <a:endCxn id="89" idx="1"/>
          </p:cNvCxnSpPr>
          <p:nvPr/>
        </p:nvCxnSpPr>
        <p:spPr>
          <a:xfrm>
            <a:off x="3060847" y="2612731"/>
            <a:ext cx="1693199" cy="105841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7905965A-D8FD-5817-B867-1491757CA613}"/>
              </a:ext>
            </a:extLst>
          </p:cNvPr>
          <p:cNvSpPr/>
          <p:nvPr/>
        </p:nvSpPr>
        <p:spPr>
          <a:xfrm>
            <a:off x="3150458" y="-1720387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F9F2A20-F918-6E54-03A3-44F81EBE0E97}"/>
              </a:ext>
            </a:extLst>
          </p:cNvPr>
          <p:cNvSpPr txBox="1"/>
          <p:nvPr/>
        </p:nvSpPr>
        <p:spPr>
          <a:xfrm>
            <a:off x="3176487" y="-1233438"/>
            <a:ext cx="1815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Binding Site Identification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B0039D57-B40D-9EC7-C13D-694F8B2B6A26}"/>
              </a:ext>
            </a:extLst>
          </p:cNvPr>
          <p:cNvSpPr/>
          <p:nvPr/>
        </p:nvSpPr>
        <p:spPr>
          <a:xfrm>
            <a:off x="4785530" y="2794786"/>
            <a:ext cx="1859426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F1BF931-9270-47CB-FAE5-4B35A9FC3E4E}"/>
              </a:ext>
            </a:extLst>
          </p:cNvPr>
          <p:cNvSpPr txBox="1"/>
          <p:nvPr/>
        </p:nvSpPr>
        <p:spPr>
          <a:xfrm>
            <a:off x="4754046" y="3317202"/>
            <a:ext cx="193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Virtual Screening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5F483A96-2810-F8BA-C6CE-CDA7598D58B8}"/>
              </a:ext>
            </a:extLst>
          </p:cNvPr>
          <p:cNvSpPr/>
          <p:nvPr/>
        </p:nvSpPr>
        <p:spPr>
          <a:xfrm>
            <a:off x="2157540" y="931498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370B11-4F2F-44EB-5F0F-712226235E75}"/>
              </a:ext>
            </a:extLst>
          </p:cNvPr>
          <p:cNvSpPr txBox="1"/>
          <p:nvPr/>
        </p:nvSpPr>
        <p:spPr>
          <a:xfrm>
            <a:off x="2149002" y="1536062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Docking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AD066361-CF72-CCD0-8E33-2B45B01937C6}"/>
              </a:ext>
            </a:extLst>
          </p:cNvPr>
          <p:cNvSpPr/>
          <p:nvPr/>
        </p:nvSpPr>
        <p:spPr>
          <a:xfrm>
            <a:off x="4137775" y="925321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D99B0D-01EB-BD57-38C4-0A619658EC58}"/>
              </a:ext>
            </a:extLst>
          </p:cNvPr>
          <p:cNvSpPr txBox="1"/>
          <p:nvPr/>
        </p:nvSpPr>
        <p:spPr>
          <a:xfrm>
            <a:off x="4137301" y="1572611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Scoring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DD919B26-374B-337B-19DE-6AA5E98E9873}"/>
              </a:ext>
            </a:extLst>
          </p:cNvPr>
          <p:cNvSpPr/>
          <p:nvPr/>
        </p:nvSpPr>
        <p:spPr>
          <a:xfrm>
            <a:off x="5857305" y="-1689228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6C32C2-045A-E912-872E-D0E8F1F216D7}"/>
              </a:ext>
            </a:extLst>
          </p:cNvPr>
          <p:cNvSpPr txBox="1"/>
          <p:nvPr/>
        </p:nvSpPr>
        <p:spPr>
          <a:xfrm>
            <a:off x="5822738" y="-1156210"/>
            <a:ext cx="185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Pharmacophore Modelling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7DFCA209-32CF-704B-F313-BC9689BC47FA}"/>
              </a:ext>
            </a:extLst>
          </p:cNvPr>
          <p:cNvSpPr/>
          <p:nvPr/>
        </p:nvSpPr>
        <p:spPr>
          <a:xfrm>
            <a:off x="7997066" y="-1727059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D55CE42-5976-2774-9F24-34580D26AFED}"/>
              </a:ext>
            </a:extLst>
          </p:cNvPr>
          <p:cNvSpPr txBox="1"/>
          <p:nvPr/>
        </p:nvSpPr>
        <p:spPr>
          <a:xfrm>
            <a:off x="7988528" y="-1109865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QSAR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B8E8FDA3-58AB-2311-FC0A-B3D143C7EFA9}"/>
              </a:ext>
            </a:extLst>
          </p:cNvPr>
          <p:cNvSpPr/>
          <p:nvPr/>
        </p:nvSpPr>
        <p:spPr>
          <a:xfrm>
            <a:off x="5010126" y="-5544974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9F22D73-D682-D85A-9148-94A5D28E131C}"/>
              </a:ext>
            </a:extLst>
          </p:cNvPr>
          <p:cNvSpPr txBox="1"/>
          <p:nvPr/>
        </p:nvSpPr>
        <p:spPr>
          <a:xfrm>
            <a:off x="5001588" y="-4926491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CADD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4C4FC1-76CC-1059-A775-0E598F3286B9}"/>
              </a:ext>
            </a:extLst>
          </p:cNvPr>
          <p:cNvSpPr txBox="1"/>
          <p:nvPr/>
        </p:nvSpPr>
        <p:spPr>
          <a:xfrm>
            <a:off x="515159" y="103880"/>
            <a:ext cx="10684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CADD </a:t>
            </a:r>
            <a:r>
              <a:rPr lang="en-US" sz="44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Drug Discovery Process</a:t>
            </a:r>
            <a:endParaRPr lang="en-IN" sz="4400" b="1">
              <a:solidFill>
                <a:srgbClr val="002448"/>
              </a:solidFill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2" name="Section Zoom 51">
                <a:extLst>
                  <a:ext uri="{FF2B5EF4-FFF2-40B4-BE49-F238E27FC236}">
                    <a16:creationId xmlns:a16="http://schemas.microsoft.com/office/drawing/2014/main" id="{43796B18-7E52-D16F-C680-DFC3F59023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2313073"/>
                  </p:ext>
                </p:extLst>
              </p:nvPr>
            </p:nvGraphicFramePr>
            <p:xfrm>
              <a:off x="2606368" y="-3795142"/>
              <a:ext cx="3043878" cy="1712181"/>
            </p:xfrm>
            <a:graphic>
              <a:graphicData uri="http://schemas.microsoft.com/office/powerpoint/2016/sectionzoom">
                <psez:sectionZm>
                  <psez:sectionZmObj sectionId="{3946168F-F789-482D-94FB-5ECD9D088D0C}">
                    <psez:zmPr id="{1693A328-8055-489C-93BA-7D20C8ABEBF9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3878" cy="171218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2" name="Section Zoom 5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3796B18-7E52-D16F-C680-DFC3F59023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06368" y="-3795142"/>
                <a:ext cx="3043878" cy="1712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4" name="Section Zoom 53">
                <a:extLst>
                  <a:ext uri="{FF2B5EF4-FFF2-40B4-BE49-F238E27FC236}">
                    <a16:creationId xmlns:a16="http://schemas.microsoft.com/office/drawing/2014/main" id="{334DD5E6-90BA-41B9-7875-E4F955D282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4337553"/>
                  </p:ext>
                </p:extLst>
              </p:nvPr>
            </p:nvGraphicFramePr>
            <p:xfrm>
              <a:off x="6274878" y="-372603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207BD27-0463-4B58-ADE2-EE0ED917E585}">
                    <psez:zmPr id="{6C3C4400-B4F1-41C9-9D5F-ADD5431816BD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4" name="Section Zoom 5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34DD5E6-90BA-41B9-7875-E4F955D282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4878" y="-3726033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8157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473B-AAE9-BD94-AC27-D7C0ACB19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0F841E7A-1982-3601-745B-DA4A04E6838E}"/>
              </a:ext>
            </a:extLst>
          </p:cNvPr>
          <p:cNvSpPr/>
          <p:nvPr/>
        </p:nvSpPr>
        <p:spPr>
          <a:xfrm>
            <a:off x="9391050" y="11875956"/>
            <a:ext cx="1349521" cy="498179"/>
          </a:xfrm>
          <a:prstGeom prst="bentUpArrow">
            <a:avLst>
              <a:gd name="adj1" fmla="val 0"/>
              <a:gd name="adj2" fmla="val 16260"/>
              <a:gd name="adj3" fmla="val 30828"/>
            </a:avLst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F9772BC-2319-0E59-C050-B394F26DC9FB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6629266" y="12366990"/>
            <a:ext cx="893688" cy="1071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648483-F459-357B-B04C-0C3D0C4A782C}"/>
              </a:ext>
            </a:extLst>
          </p:cNvPr>
          <p:cNvCxnSpPr>
            <a:cxnSpLocks/>
            <a:stCxn id="99" idx="4"/>
            <a:endCxn id="73" idx="0"/>
          </p:cNvCxnSpPr>
          <p:nvPr/>
        </p:nvCxnSpPr>
        <p:spPr>
          <a:xfrm>
            <a:off x="5715243" y="11042593"/>
            <a:ext cx="10716" cy="49449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311DE76E-03DC-1032-1271-E747C6D1D5EC}"/>
              </a:ext>
            </a:extLst>
          </p:cNvPr>
          <p:cNvSpPr/>
          <p:nvPr/>
        </p:nvSpPr>
        <p:spPr>
          <a:xfrm>
            <a:off x="4822652" y="11537092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57FBCD9-F27E-04F8-2258-21E494ADA4A0}"/>
              </a:ext>
            </a:extLst>
          </p:cNvPr>
          <p:cNvSpPr txBox="1"/>
          <p:nvPr/>
        </p:nvSpPr>
        <p:spPr>
          <a:xfrm>
            <a:off x="4829804" y="12020192"/>
            <a:ext cx="1815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Compound Selection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CC0EEDB7-3A2D-6CC2-E710-6B0E42B44725}"/>
              </a:ext>
            </a:extLst>
          </p:cNvPr>
          <p:cNvSpPr/>
          <p:nvPr/>
        </p:nvSpPr>
        <p:spPr>
          <a:xfrm>
            <a:off x="7522954" y="11510674"/>
            <a:ext cx="1859426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27CCB2-A017-D8B8-7F6C-C3F7A137C099}"/>
              </a:ext>
            </a:extLst>
          </p:cNvPr>
          <p:cNvSpPr txBox="1"/>
          <p:nvPr/>
        </p:nvSpPr>
        <p:spPr>
          <a:xfrm>
            <a:off x="7514284" y="12013046"/>
            <a:ext cx="193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Lead Optimization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1996D9F0-7E10-71CB-75CC-A51BC5C87231}"/>
              </a:ext>
            </a:extLst>
          </p:cNvPr>
          <p:cNvSpPr/>
          <p:nvPr/>
        </p:nvSpPr>
        <p:spPr>
          <a:xfrm>
            <a:off x="9698988" y="10115933"/>
            <a:ext cx="1822799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16CBB4-C499-7AA7-0CAE-E23C21B47471}"/>
              </a:ext>
            </a:extLst>
          </p:cNvPr>
          <p:cNvSpPr txBox="1"/>
          <p:nvPr/>
        </p:nvSpPr>
        <p:spPr>
          <a:xfrm>
            <a:off x="9907527" y="10796786"/>
            <a:ext cx="140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New Drug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30D7B11-29A4-BE6C-9773-56955B93ED1E}"/>
              </a:ext>
            </a:extLst>
          </p:cNvPr>
          <p:cNvCxnSpPr>
            <a:cxnSpLocks/>
            <a:stCxn id="108" idx="4"/>
            <a:endCxn id="99" idx="7"/>
          </p:cNvCxnSpPr>
          <p:nvPr/>
        </p:nvCxnSpPr>
        <p:spPr>
          <a:xfrm flipH="1">
            <a:off x="6372649" y="6489350"/>
            <a:ext cx="2527724" cy="309142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ECE25EE-D612-AB77-70E9-2053C1C4F0C8}"/>
              </a:ext>
            </a:extLst>
          </p:cNvPr>
          <p:cNvCxnSpPr>
            <a:cxnSpLocks/>
            <a:stCxn id="106" idx="4"/>
            <a:endCxn id="99" idx="0"/>
          </p:cNvCxnSpPr>
          <p:nvPr/>
        </p:nvCxnSpPr>
        <p:spPr>
          <a:xfrm flipH="1">
            <a:off x="5715243" y="6527181"/>
            <a:ext cx="1045369" cy="280278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A03BC58-8802-2804-2B3C-BFF2304BE68B}"/>
              </a:ext>
            </a:extLst>
          </p:cNvPr>
          <p:cNvCxnSpPr>
            <a:cxnSpLocks/>
            <a:stCxn id="104" idx="4"/>
            <a:endCxn id="99" idx="1"/>
          </p:cNvCxnSpPr>
          <p:nvPr/>
        </p:nvCxnSpPr>
        <p:spPr>
          <a:xfrm>
            <a:off x="5041082" y="9141730"/>
            <a:ext cx="16755" cy="43904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2847D97-4021-6D18-5CE0-27771246BB48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4049640" y="4438542"/>
            <a:ext cx="4125" cy="37624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3DED67E-47D3-8B9B-D06C-3D9E9B221E97}"/>
              </a:ext>
            </a:extLst>
          </p:cNvPr>
          <p:cNvCxnSpPr>
            <a:cxnSpLocks/>
            <a:stCxn id="110" idx="5"/>
          </p:cNvCxnSpPr>
          <p:nvPr/>
        </p:nvCxnSpPr>
        <p:spPr>
          <a:xfrm>
            <a:off x="6552168" y="2425224"/>
            <a:ext cx="558172" cy="63733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D6728E6-52C1-46A1-C27E-48D95F447A2A}"/>
              </a:ext>
            </a:extLst>
          </p:cNvPr>
          <p:cNvCxnSpPr>
            <a:cxnSpLocks/>
            <a:stCxn id="110" idx="3"/>
          </p:cNvCxnSpPr>
          <p:nvPr/>
        </p:nvCxnSpPr>
        <p:spPr>
          <a:xfrm flipH="1">
            <a:off x="4688375" y="2425224"/>
            <a:ext cx="586323" cy="57829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DD88526-2551-8281-C123-301689387089}"/>
              </a:ext>
            </a:extLst>
          </p:cNvPr>
          <p:cNvCxnSpPr>
            <a:cxnSpLocks/>
            <a:endCxn id="106" idx="0"/>
          </p:cNvCxnSpPr>
          <p:nvPr/>
        </p:nvCxnSpPr>
        <p:spPr>
          <a:xfrm flipH="1">
            <a:off x="6760612" y="4251369"/>
            <a:ext cx="349728" cy="59457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347C98D-C03A-A50A-ABC4-D858DF0758EB}"/>
              </a:ext>
            </a:extLst>
          </p:cNvPr>
          <p:cNvCxnSpPr>
            <a:cxnSpLocks/>
            <a:endCxn id="108" idx="0"/>
          </p:cNvCxnSpPr>
          <p:nvPr/>
        </p:nvCxnSpPr>
        <p:spPr>
          <a:xfrm>
            <a:off x="8387810" y="4251369"/>
            <a:ext cx="512563" cy="55674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7AD1CC-99C5-DED9-ED31-9FDACEB0D20F}"/>
              </a:ext>
            </a:extLst>
          </p:cNvPr>
          <p:cNvCxnSpPr>
            <a:cxnSpLocks/>
            <a:stCxn id="96" idx="3"/>
            <a:endCxn id="102" idx="0"/>
          </p:cNvCxnSpPr>
          <p:nvPr/>
        </p:nvCxnSpPr>
        <p:spPr>
          <a:xfrm flipH="1">
            <a:off x="3060847" y="6249811"/>
            <a:ext cx="354183" cy="121686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ED327A2-EF34-2053-212A-EAE6B6604847}"/>
              </a:ext>
            </a:extLst>
          </p:cNvPr>
          <p:cNvCxnSpPr>
            <a:cxnSpLocks/>
            <a:stCxn id="96" idx="5"/>
            <a:endCxn id="104" idx="0"/>
          </p:cNvCxnSpPr>
          <p:nvPr/>
        </p:nvCxnSpPr>
        <p:spPr>
          <a:xfrm>
            <a:off x="4692500" y="6249811"/>
            <a:ext cx="348582" cy="12106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9A4A499-2033-941A-EC82-F3F2EA772676}"/>
              </a:ext>
            </a:extLst>
          </p:cNvPr>
          <p:cNvCxnSpPr>
            <a:cxnSpLocks/>
            <a:stCxn id="102" idx="4"/>
            <a:endCxn id="100" idx="1"/>
          </p:cNvCxnSpPr>
          <p:nvPr/>
        </p:nvCxnSpPr>
        <p:spPr>
          <a:xfrm>
            <a:off x="3060847" y="9147907"/>
            <a:ext cx="1693199" cy="105841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266700" sx="109000" sy="109000" algn="ctr" rotWithShape="0">
              <a:prstClr val="black">
                <a:alpha val="6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CCC54C92-DDD8-7ED0-735A-DC23E80B7424}"/>
              </a:ext>
            </a:extLst>
          </p:cNvPr>
          <p:cNvSpPr/>
          <p:nvPr/>
        </p:nvSpPr>
        <p:spPr>
          <a:xfrm>
            <a:off x="3150458" y="4814789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8BAB5E7-E2FD-0EC7-08B5-6FAC1673D04A}"/>
              </a:ext>
            </a:extLst>
          </p:cNvPr>
          <p:cNvSpPr txBox="1"/>
          <p:nvPr/>
        </p:nvSpPr>
        <p:spPr>
          <a:xfrm>
            <a:off x="3176487" y="5301738"/>
            <a:ext cx="1815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Binding Site Identification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FFACA7B2-7827-006D-051B-18BD71E98DDB}"/>
              </a:ext>
            </a:extLst>
          </p:cNvPr>
          <p:cNvSpPr/>
          <p:nvPr/>
        </p:nvSpPr>
        <p:spPr>
          <a:xfrm>
            <a:off x="4785530" y="9329962"/>
            <a:ext cx="1859426" cy="1712631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2C1B17-6793-F2B5-FB20-293BCF7A83D4}"/>
              </a:ext>
            </a:extLst>
          </p:cNvPr>
          <p:cNvSpPr txBox="1"/>
          <p:nvPr/>
        </p:nvSpPr>
        <p:spPr>
          <a:xfrm>
            <a:off x="4754046" y="9852378"/>
            <a:ext cx="193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Virtual Screening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114AC0AF-2CE4-FFA4-DFB9-D2125BBE4BC7}"/>
              </a:ext>
            </a:extLst>
          </p:cNvPr>
          <p:cNvSpPr/>
          <p:nvPr/>
        </p:nvSpPr>
        <p:spPr>
          <a:xfrm>
            <a:off x="2157540" y="7466674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17519A4-D59B-F52A-CBFE-44A38C4F46D5}"/>
              </a:ext>
            </a:extLst>
          </p:cNvPr>
          <p:cNvSpPr txBox="1"/>
          <p:nvPr/>
        </p:nvSpPr>
        <p:spPr>
          <a:xfrm>
            <a:off x="2149002" y="8071238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Docking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C6CC762B-D72F-AB05-50CC-0A9F94F00A72}"/>
              </a:ext>
            </a:extLst>
          </p:cNvPr>
          <p:cNvSpPr/>
          <p:nvPr/>
        </p:nvSpPr>
        <p:spPr>
          <a:xfrm>
            <a:off x="4137775" y="7460497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3B37BB-BC47-AA44-19E3-E7C21471D328}"/>
              </a:ext>
            </a:extLst>
          </p:cNvPr>
          <p:cNvSpPr txBox="1"/>
          <p:nvPr/>
        </p:nvSpPr>
        <p:spPr>
          <a:xfrm>
            <a:off x="4137301" y="8107787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Scoring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2CE854DC-0539-0009-F982-F093ADA81725}"/>
              </a:ext>
            </a:extLst>
          </p:cNvPr>
          <p:cNvSpPr/>
          <p:nvPr/>
        </p:nvSpPr>
        <p:spPr>
          <a:xfrm>
            <a:off x="5857305" y="4845948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E5845C3-C97C-7AFE-313C-CA05F18F980E}"/>
              </a:ext>
            </a:extLst>
          </p:cNvPr>
          <p:cNvSpPr txBox="1"/>
          <p:nvPr/>
        </p:nvSpPr>
        <p:spPr>
          <a:xfrm>
            <a:off x="5822738" y="5378966"/>
            <a:ext cx="185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Pharmacophore Modelling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id="{EABB4D2E-316B-3D6F-4845-5F00322C8AC1}"/>
              </a:ext>
            </a:extLst>
          </p:cNvPr>
          <p:cNvSpPr/>
          <p:nvPr/>
        </p:nvSpPr>
        <p:spPr>
          <a:xfrm>
            <a:off x="7997066" y="4808117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60A42FB-D28B-D6BF-D16B-6AB4DCFDE12D}"/>
              </a:ext>
            </a:extLst>
          </p:cNvPr>
          <p:cNvSpPr txBox="1"/>
          <p:nvPr/>
        </p:nvSpPr>
        <p:spPr>
          <a:xfrm>
            <a:off x="7988528" y="5425311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QSAR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E9ED0202-3231-EB32-010F-4B90733E5AEF}"/>
              </a:ext>
            </a:extLst>
          </p:cNvPr>
          <p:cNvSpPr/>
          <p:nvPr/>
        </p:nvSpPr>
        <p:spPr>
          <a:xfrm>
            <a:off x="5010126" y="990202"/>
            <a:ext cx="1806614" cy="1681233"/>
          </a:xfrm>
          <a:prstGeom prst="flowChartConnector">
            <a:avLst/>
          </a:prstGeom>
          <a:gradFill flip="none" rotWithShape="1">
            <a:gsLst>
              <a:gs pos="77000">
                <a:srgbClr val="00B0AC"/>
              </a:gs>
              <a:gs pos="36000">
                <a:srgbClr val="7FF626"/>
              </a:gs>
              <a:gs pos="13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92075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FD76DA5-8D62-2B41-9507-6547D71920FF}"/>
              </a:ext>
            </a:extLst>
          </p:cNvPr>
          <p:cNvSpPr txBox="1"/>
          <p:nvPr/>
        </p:nvSpPr>
        <p:spPr>
          <a:xfrm>
            <a:off x="5001588" y="1608685"/>
            <a:ext cx="1815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53356"/>
                </a:solidFill>
                <a:latin typeface="High Tower Text" panose="02040502050506030303" pitchFamily="18" charset="0"/>
              </a:rPr>
              <a:t>CADD</a:t>
            </a:r>
            <a:endParaRPr lang="en-IN" sz="2000" b="1">
              <a:solidFill>
                <a:srgbClr val="253356"/>
              </a:solidFill>
              <a:latin typeface="High Tower Text" panose="02040502050506030303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C860F4F-D988-54AE-979E-28316D851C55}"/>
              </a:ext>
            </a:extLst>
          </p:cNvPr>
          <p:cNvSpPr txBox="1"/>
          <p:nvPr/>
        </p:nvSpPr>
        <p:spPr>
          <a:xfrm>
            <a:off x="602243" y="148214"/>
            <a:ext cx="10684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CADD </a:t>
            </a:r>
            <a:r>
              <a:rPr lang="en-US" sz="4400" b="1">
                <a:solidFill>
                  <a:srgbClr val="002448"/>
                </a:solidFill>
                <a:latin typeface="High Tower Text" panose="02040502050506030303" pitchFamily="18" charset="0"/>
                <a:cs typeface="Lao UI" panose="020B0502040204020203" pitchFamily="34" charset="0"/>
              </a:rPr>
              <a:t>Drug Discovery Process</a:t>
            </a:r>
            <a:endParaRPr lang="en-IN" sz="4400" b="1">
              <a:solidFill>
                <a:srgbClr val="002448"/>
              </a:solidFill>
              <a:latin typeface="High Tower Text" panose="02040502050506030303" pitchFamily="18" charset="0"/>
              <a:cs typeface="Lao UI" panose="020B0502040204020203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3" name="Section Zoom 112">
                <a:extLst>
                  <a:ext uri="{FF2B5EF4-FFF2-40B4-BE49-F238E27FC236}">
                    <a16:creationId xmlns:a16="http://schemas.microsoft.com/office/drawing/2014/main" id="{B97D55E2-B370-63A0-CA47-7CF1BB28CF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6368" y="2740034"/>
              <a:ext cx="3043878" cy="1712181"/>
            </p:xfrm>
            <a:graphic>
              <a:graphicData uri="http://schemas.microsoft.com/office/powerpoint/2016/sectionzoom">
                <psez:sectionZm>
                  <psez:sectionZmObj sectionId="{3946168F-F789-482D-94FB-5ECD9D088D0C}">
                    <psez:zmPr id="{1693A328-8055-489C-93BA-7D20C8ABEBF9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3878" cy="171218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3" name="Section Zoom 1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97D55E2-B370-63A0-CA47-7CF1BB28CF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06368" y="2740034"/>
                <a:ext cx="3043878" cy="1712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4" name="Section Zoom 113">
                <a:extLst>
                  <a:ext uri="{FF2B5EF4-FFF2-40B4-BE49-F238E27FC236}">
                    <a16:creationId xmlns:a16="http://schemas.microsoft.com/office/drawing/2014/main" id="{847893E2-C690-559E-3841-D7FC2AA62E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74878" y="280914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207BD27-0463-4B58-ADE2-EE0ED917E585}">
                    <psez:zmPr id="{6C3C4400-B4F1-41C9-9D5F-ADD5431816BD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4" name="Section Zoom 1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47893E2-C690-559E-3841-D7FC2AA62E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4878" y="2809143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946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A88C8-BF03-725A-4FB7-F025A7F9E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1A02E294-152D-A73D-42C5-B2DE3D92E61D}"/>
              </a:ext>
            </a:extLst>
          </p:cNvPr>
          <p:cNvSpPr/>
          <p:nvPr/>
        </p:nvSpPr>
        <p:spPr>
          <a:xfrm>
            <a:off x="2688609" y="383607"/>
            <a:ext cx="6416569" cy="6090785"/>
          </a:xfrm>
          <a:prstGeom prst="flowChartConnector">
            <a:avLst/>
          </a:prstGeom>
          <a:gradFill flip="none" rotWithShape="1">
            <a:gsLst>
              <a:gs pos="68000">
                <a:srgbClr val="00B0AC"/>
              </a:gs>
              <a:gs pos="39000">
                <a:srgbClr val="7FF626"/>
              </a:gs>
              <a:gs pos="11000">
                <a:srgbClr val="FFFF4B"/>
              </a:gs>
            </a:gsLst>
            <a:path path="circle">
              <a:fillToRect l="100000" t="100000"/>
            </a:path>
            <a:tileRect r="-100000" b="-100000"/>
          </a:gradFill>
          <a:ln w="317500">
            <a:solidFill>
              <a:schemeClr val="bg1">
                <a:alpha val="87000"/>
              </a:schemeClr>
            </a:solidFill>
          </a:ln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6D415-93A6-2560-2F5E-4BB1CC777E29}"/>
              </a:ext>
            </a:extLst>
          </p:cNvPr>
          <p:cNvSpPr txBox="1"/>
          <p:nvPr/>
        </p:nvSpPr>
        <p:spPr>
          <a:xfrm>
            <a:off x="2628403" y="2767280"/>
            <a:ext cx="64165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chemeClr val="tx2">
                    <a:lumMod val="50000"/>
                  </a:schemeClr>
                </a:solidFill>
                <a:latin typeface="High Tower Text" panose="02040502050506030303" pitchFamily="18" charset="0"/>
              </a:rPr>
              <a:t>SBDD</a:t>
            </a:r>
            <a:endParaRPr lang="en-IN" sz="8000" b="1">
              <a:solidFill>
                <a:schemeClr val="tx2">
                  <a:lumMod val="5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0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/>
    </mc:Choice>
    <mc:Fallback xmlns="">
      <p:transition spd="slow" advClick="0" advTm="0"/>
    </mc:Fallback>
  </mc:AlternateContent>
</p:sld>
</file>

<file path=ppt/theme/theme1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1166</Words>
  <Application>Microsoft Office PowerPoint</Application>
  <PresentationFormat>Widescreen</PresentationFormat>
  <Paragraphs>228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Bell MT</vt:lpstr>
      <vt:lpstr>Calibri</vt:lpstr>
      <vt:lpstr>Calibri Light</vt:lpstr>
      <vt:lpstr>Courier New</vt:lpstr>
      <vt:lpstr>High Tower Text</vt:lpstr>
      <vt:lpstr>1_Office Theme</vt:lpstr>
      <vt:lpstr>Office Theme</vt:lpstr>
      <vt:lpstr>PowerPoint Presentation</vt:lpstr>
      <vt:lpstr>What is a Drug?</vt:lpstr>
      <vt:lpstr>What is a Drug?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nagendrapadma5935@gmail.com</dc:creator>
  <cp:lastModifiedBy>Varsha S</cp:lastModifiedBy>
  <cp:revision>2</cp:revision>
  <dcterms:created xsi:type="dcterms:W3CDTF">2024-10-26T10:35:28Z</dcterms:created>
  <dcterms:modified xsi:type="dcterms:W3CDTF">2025-08-01T07:03:12Z</dcterms:modified>
</cp:coreProperties>
</file>